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</p:sldIdLst>
  <p:sldSz cx="18288000" cy="10287000"/>
  <p:notesSz cx="6858000" cy="9144000"/>
  <p:embeddedFontLst>
    <p:embeddedFont>
      <p:font typeface="Open Sans Bold Italics" panose="020B0604020202020204" charset="0"/>
      <p:regular r:id="rId52"/>
    </p:embeddedFont>
    <p:embeddedFont>
      <p:font typeface="Open Sans Ultra-Bold" panose="020B0604020202020204" charset="0"/>
      <p:regular r:id="rId53"/>
    </p:embeddedFont>
    <p:embeddedFont>
      <p:font typeface="Calibri" panose="020F0502020204030204" pitchFamily="34" charset="0"/>
      <p:regular r:id="rId54"/>
      <p:bold r:id="rId55"/>
      <p:italic r:id="rId56"/>
      <p:boldItalic r:id="rId57"/>
    </p:embeddedFont>
    <p:embeddedFont>
      <p:font typeface="Montserrat Bold" panose="020B0604020202020204" charset="-18"/>
      <p:regular r:id="rId58"/>
    </p:embeddedFont>
    <p:embeddedFont>
      <p:font typeface="Open Sans Bold" panose="020B0604020202020204" charset="0"/>
      <p:regular r:id="rId59"/>
    </p:embeddedFont>
    <p:embeddedFont>
      <p:font typeface="Montserrat Ultra-Bold" panose="020B0604020202020204" charset="-18"/>
      <p:regular r:id="rId60"/>
    </p:embeddedFont>
    <p:embeddedFont>
      <p:font typeface="Open Sans" panose="020B0604020202020204" charset="0"/>
      <p:regular r:id="rId6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3" d="100"/>
          <a:sy n="73" d="100"/>
        </p:scale>
        <p:origin x="59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4.fntdata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font" Target="fonts/font3.fntdata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2.fntdata"/><Relationship Id="rId58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6.fntdata"/><Relationship Id="rId61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1.fntdata"/><Relationship Id="rId60" Type="http://schemas.openxmlformats.org/officeDocument/2006/relationships/font" Target="fonts/font9.fntdata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5.fntdata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8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sv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7482" b="-961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841963" y="7089904"/>
            <a:ext cx="1153016" cy="1153016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667"/>
              </a:srgbClr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-485022" y="7912483"/>
            <a:ext cx="2615770" cy="2615770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667"/>
              </a:srgbClr>
            </a:solidFill>
          </p:spPr>
        </p:sp>
      </p:grpSp>
      <p:grpSp>
        <p:nvGrpSpPr>
          <p:cNvPr id="7" name="Group 7"/>
          <p:cNvGrpSpPr/>
          <p:nvPr/>
        </p:nvGrpSpPr>
        <p:grpSpPr>
          <a:xfrm rot="-10800000">
            <a:off x="15293021" y="1385527"/>
            <a:ext cx="1153016" cy="1153016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667"/>
              </a:srgbClr>
            </a:solidFill>
          </p:spPr>
        </p:sp>
      </p:grpSp>
      <p:grpSp>
        <p:nvGrpSpPr>
          <p:cNvPr id="9" name="Group 9"/>
          <p:cNvGrpSpPr/>
          <p:nvPr/>
        </p:nvGrpSpPr>
        <p:grpSpPr>
          <a:xfrm rot="-10800000">
            <a:off x="16157252" y="-899805"/>
            <a:ext cx="2615770" cy="2615770"/>
            <a:chOff x="0" y="0"/>
            <a:chExt cx="6350000" cy="63500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667"/>
              </a:srgbClr>
            </a:solidFill>
          </p:spPr>
        </p:sp>
      </p:grpSp>
      <p:grpSp>
        <p:nvGrpSpPr>
          <p:cNvPr id="11" name="Group 11"/>
          <p:cNvGrpSpPr>
            <a:grpSpLocks noChangeAspect="1"/>
          </p:cNvGrpSpPr>
          <p:nvPr/>
        </p:nvGrpSpPr>
        <p:grpSpPr>
          <a:xfrm>
            <a:off x="5029200" y="1028700"/>
            <a:ext cx="8229600" cy="8229600"/>
            <a:chOff x="0" y="0"/>
            <a:chExt cx="1708150" cy="170815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708150" cy="1708150"/>
            </a:xfrm>
            <a:custGeom>
              <a:avLst/>
              <a:gdLst/>
              <a:ahLst/>
              <a:cxnLst/>
              <a:rect l="l" t="t" r="r" b="b"/>
              <a:pathLst>
                <a:path w="1708150" h="1708150">
                  <a:moveTo>
                    <a:pt x="853440" y="1708150"/>
                  </a:moveTo>
                  <a:cubicBezTo>
                    <a:pt x="383540" y="1708150"/>
                    <a:pt x="0" y="1324610"/>
                    <a:pt x="0" y="853440"/>
                  </a:cubicBezTo>
                  <a:cubicBezTo>
                    <a:pt x="0" y="383540"/>
                    <a:pt x="383540" y="0"/>
                    <a:pt x="853440" y="0"/>
                  </a:cubicBezTo>
                  <a:cubicBezTo>
                    <a:pt x="1324610" y="0"/>
                    <a:pt x="1706880" y="383540"/>
                    <a:pt x="1706880" y="853440"/>
                  </a:cubicBezTo>
                  <a:cubicBezTo>
                    <a:pt x="1708150" y="1324610"/>
                    <a:pt x="1324610" y="1708150"/>
                    <a:pt x="853440" y="1708150"/>
                  </a:cubicBezTo>
                  <a:close/>
                  <a:moveTo>
                    <a:pt x="853440" y="469900"/>
                  </a:moveTo>
                  <a:cubicBezTo>
                    <a:pt x="642620" y="469900"/>
                    <a:pt x="469900" y="642620"/>
                    <a:pt x="469900" y="853440"/>
                  </a:cubicBezTo>
                  <a:cubicBezTo>
                    <a:pt x="469900" y="1064260"/>
                    <a:pt x="642620" y="1236980"/>
                    <a:pt x="853440" y="1236980"/>
                  </a:cubicBezTo>
                  <a:cubicBezTo>
                    <a:pt x="1064260" y="1236980"/>
                    <a:pt x="1236980" y="1064260"/>
                    <a:pt x="1236980" y="853440"/>
                  </a:cubicBezTo>
                  <a:cubicBezTo>
                    <a:pt x="1236980" y="642620"/>
                    <a:pt x="1065530" y="469900"/>
                    <a:pt x="853440" y="469900"/>
                  </a:cubicBezTo>
                  <a:close/>
                </a:path>
              </a:pathLst>
            </a:custGeom>
            <a:solidFill>
              <a:srgbClr val="5EDB12">
                <a:alpha val="6667"/>
              </a:srgbClr>
            </a:solidFill>
          </p:spPr>
        </p:sp>
      </p:grpSp>
      <p:sp>
        <p:nvSpPr>
          <p:cNvPr id="13" name="Freeform 13"/>
          <p:cNvSpPr/>
          <p:nvPr/>
        </p:nvSpPr>
        <p:spPr>
          <a:xfrm>
            <a:off x="522831" y="153623"/>
            <a:ext cx="1895640" cy="3124682"/>
          </a:xfrm>
          <a:custGeom>
            <a:avLst/>
            <a:gdLst/>
            <a:ahLst/>
            <a:cxnLst/>
            <a:rect l="l" t="t" r="r" b="b"/>
            <a:pathLst>
              <a:path w="1895640" h="3124682">
                <a:moveTo>
                  <a:pt x="0" y="0"/>
                </a:moveTo>
                <a:lnTo>
                  <a:pt x="1895640" y="0"/>
                </a:lnTo>
                <a:lnTo>
                  <a:pt x="1895640" y="3124683"/>
                </a:lnTo>
                <a:lnTo>
                  <a:pt x="0" y="312468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1234537" y="2614683"/>
            <a:ext cx="16230600" cy="33598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148"/>
              </a:lnSpc>
            </a:pPr>
            <a:r>
              <a:rPr lang="sk-SK" sz="3200" dirty="0" smtClean="0">
                <a:solidFill>
                  <a:srgbClr val="FFFFFF"/>
                </a:solidFill>
                <a:latin typeface="Montserrat Ultra-Bold"/>
              </a:rPr>
              <a:t>Obhospodarovanie lesných pozemkov v pôsobnosti OZ Karpaty                                  za rok 2023 a plán </a:t>
            </a:r>
            <a:r>
              <a:rPr lang="sk-SK" sz="3200" dirty="0" err="1" smtClean="0">
                <a:solidFill>
                  <a:srgbClr val="FFFFFF"/>
                </a:solidFill>
                <a:latin typeface="Montserrat Ultra-Bold"/>
              </a:rPr>
              <a:t>manažmentových</a:t>
            </a:r>
            <a:r>
              <a:rPr lang="sk-SK" sz="3200" dirty="0" smtClean="0">
                <a:solidFill>
                  <a:srgbClr val="FFFFFF"/>
                </a:solidFill>
                <a:latin typeface="Montserrat Ultra-Bold"/>
              </a:rPr>
              <a:t> opatrení na rok 2024</a:t>
            </a:r>
            <a:endParaRPr lang="en-US" sz="3200" dirty="0">
              <a:solidFill>
                <a:srgbClr val="FFFFFF"/>
              </a:solidFill>
              <a:latin typeface="Montserrat Ultra-Bold"/>
            </a:endParaRPr>
          </a:p>
        </p:txBody>
      </p:sp>
      <p:sp>
        <p:nvSpPr>
          <p:cNvPr id="15" name="TextBox 16"/>
          <p:cNvSpPr txBox="1"/>
          <p:nvPr/>
        </p:nvSpPr>
        <p:spPr>
          <a:xfrm>
            <a:off x="6002681" y="9029700"/>
            <a:ext cx="16399763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sk-SK" sz="2799" spc="674" dirty="0" smtClean="0">
                <a:solidFill>
                  <a:srgbClr val="5EDB12"/>
                </a:solidFill>
                <a:latin typeface="Open Sans"/>
              </a:rPr>
              <a:t>Organizačná zložka OZ KARPATY</a:t>
            </a:r>
          </a:p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sk-SK" sz="2799" spc="674" dirty="0" smtClean="0">
                <a:solidFill>
                  <a:srgbClr val="5EDB12"/>
                </a:solidFill>
                <a:latin typeface="Open Sans"/>
              </a:rPr>
              <a:t>Šaštín Stráže - Február 2023</a:t>
            </a:r>
            <a:endParaRPr lang="en-US" sz="2799" spc="674" dirty="0">
              <a:solidFill>
                <a:srgbClr val="5EDB12"/>
              </a:solidFill>
              <a:latin typeface="Open Sans"/>
            </a:endParaRPr>
          </a:p>
        </p:txBody>
      </p:sp>
      <p:pic>
        <p:nvPicPr>
          <p:cNvPr id="16" name="Obrázok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848" y="8547545"/>
            <a:ext cx="2449922" cy="1633281"/>
          </a:xfrm>
          <a:prstGeom prst="rect">
            <a:avLst/>
          </a:prstGeom>
        </p:spPr>
      </p:pic>
      <p:pic>
        <p:nvPicPr>
          <p:cNvPr id="19" name="Obrázok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1090" y="8736735"/>
            <a:ext cx="1100999" cy="124302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264944" y="2200615"/>
            <a:ext cx="12370896" cy="7236991"/>
          </a:xfrm>
          <a:custGeom>
            <a:avLst/>
            <a:gdLst/>
            <a:ahLst/>
            <a:cxnLst/>
            <a:rect l="l" t="t" r="r" b="b"/>
            <a:pathLst>
              <a:path w="12370896" h="7236991">
                <a:moveTo>
                  <a:pt x="0" y="0"/>
                </a:moveTo>
                <a:lnTo>
                  <a:pt x="12370897" y="0"/>
                </a:lnTo>
                <a:lnTo>
                  <a:pt x="12370897" y="7236991"/>
                </a:lnTo>
                <a:lnTo>
                  <a:pt x="0" y="723699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2745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71491" y="1282201"/>
            <a:ext cx="14160552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PLÁN ŤAŽBY NA ROK 2024 PO LESNÝCH SPRÁVACH: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ŤAŽBA DREVA:  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71491" y="1999917"/>
            <a:ext cx="4839336" cy="7097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LS Majdán - spolu:  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Obnovná úmyselná: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30 318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Výchovná úmyselná: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13 661 m3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z toho do 50 r.: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2 509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Náhodná ťažba: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 2 750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SPOLU: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Ihličnaté: 1 104 m3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listnaté: 45 625 m3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Spolu: 46 729 m3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z toho samovýroba: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ihličnaté: 0 m3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listnaté: 1 700 m3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spolu: 1 700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3348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712611" y="2049954"/>
            <a:ext cx="11737065" cy="7054725"/>
          </a:xfrm>
          <a:custGeom>
            <a:avLst/>
            <a:gdLst/>
            <a:ahLst/>
            <a:cxnLst/>
            <a:rect l="l" t="t" r="r" b="b"/>
            <a:pathLst>
              <a:path w="11737065" h="7054725">
                <a:moveTo>
                  <a:pt x="0" y="0"/>
                </a:moveTo>
                <a:lnTo>
                  <a:pt x="11737065" y="0"/>
                </a:lnTo>
                <a:lnTo>
                  <a:pt x="11737065" y="7054726"/>
                </a:lnTo>
                <a:lnTo>
                  <a:pt x="0" y="70547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71491" y="1282201"/>
            <a:ext cx="14160552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PLÁN ŤAŽBY NA ROK 2024 PO LESNÝCH SPRÁVACH: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ŤAŽBA DREVA:  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71491" y="1999917"/>
            <a:ext cx="4839336" cy="7097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LS Dechtice - spolu:  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Obnovná úmyselná: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18 825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Výchovná úmyselná: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10 075 m3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z toho do 50 r.: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1 083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Náhodná ťažba: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 2 100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SPOLU: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Ihličnaté: 3 258 m3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listnaté: 27 742 m3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Spolu: 31 000 m3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z toho samovýroba: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ihličnaté: 0 m3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listnaté: 1 854 m3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spolu: 1 854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3348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510827" y="2038017"/>
            <a:ext cx="11912328" cy="7160070"/>
          </a:xfrm>
          <a:custGeom>
            <a:avLst/>
            <a:gdLst/>
            <a:ahLst/>
            <a:cxnLst/>
            <a:rect l="l" t="t" r="r" b="b"/>
            <a:pathLst>
              <a:path w="11912328" h="7160070">
                <a:moveTo>
                  <a:pt x="0" y="0"/>
                </a:moveTo>
                <a:lnTo>
                  <a:pt x="11912328" y="0"/>
                </a:lnTo>
                <a:lnTo>
                  <a:pt x="11912328" y="7160069"/>
                </a:lnTo>
                <a:lnTo>
                  <a:pt x="0" y="71600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71491" y="1282201"/>
            <a:ext cx="14160552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PLÁN ŤAŽBY NA ROK 2024 PO LESNÝCH SPRÁVACH: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ŤAŽBA DREVA:  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71491" y="1999917"/>
            <a:ext cx="4839336" cy="7097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LS Moravany -  spolu:  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Obnovná úmyselná: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9 362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Výchovná úmyselná: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10 662 m3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z toho do 50 r.: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1  684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Náhodná ťažba: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 5 100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SPOLU: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Ihličnaté: 2 778 m3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listnaté: 22 346 m3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Spolu: 25 124 m3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z toho samovýroba: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ihličnaté: 0 m3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listnaté: 1 000 m3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spolu: 1 000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3348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2578373"/>
            <a:ext cx="5550077" cy="5130253"/>
            <a:chOff x="0" y="0"/>
            <a:chExt cx="7400102" cy="6840338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l="9193" r="9193"/>
            <a:stretch>
              <a:fillRect/>
            </a:stretch>
          </p:blipFill>
          <p:spPr>
            <a:xfrm>
              <a:off x="0" y="0"/>
              <a:ext cx="7400102" cy="6840338"/>
            </a:xfrm>
            <a:prstGeom prst="rect">
              <a:avLst/>
            </a:prstGeom>
          </p:spPr>
        </p:pic>
      </p:grpSp>
      <p:grpSp>
        <p:nvGrpSpPr>
          <p:cNvPr id="4" name="Group 4"/>
          <p:cNvGrpSpPr/>
          <p:nvPr/>
        </p:nvGrpSpPr>
        <p:grpSpPr>
          <a:xfrm>
            <a:off x="5934919" y="2578373"/>
            <a:ext cx="3209081" cy="5130253"/>
            <a:chOff x="0" y="0"/>
            <a:chExt cx="4278774" cy="6840338"/>
          </a:xfrm>
        </p:grpSpPr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 l="4601" r="4601"/>
            <a:stretch>
              <a:fillRect/>
            </a:stretch>
          </p:blipFill>
          <p:spPr>
            <a:xfrm>
              <a:off x="0" y="0"/>
              <a:ext cx="4278774" cy="6840338"/>
            </a:xfrm>
            <a:prstGeom prst="rect">
              <a:avLst/>
            </a:prstGeom>
          </p:spPr>
        </p:pic>
      </p:grpSp>
      <p:grpSp>
        <p:nvGrpSpPr>
          <p:cNvPr id="6" name="Group 6"/>
          <p:cNvGrpSpPr/>
          <p:nvPr/>
        </p:nvGrpSpPr>
        <p:grpSpPr>
          <a:xfrm rot="-10800000">
            <a:off x="8833349" y="2267722"/>
            <a:ext cx="621302" cy="621302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8" name="Group 8"/>
          <p:cNvGrpSpPr/>
          <p:nvPr/>
        </p:nvGrpSpPr>
        <p:grpSpPr>
          <a:xfrm rot="-10800000">
            <a:off x="2198530" y="7068752"/>
            <a:ext cx="1153016" cy="1153016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463665" y="5697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ŤAŽBA DREVA:  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63665" y="1163833"/>
            <a:ext cx="23541422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PLÁN ŤAŽBY NA ROK 2024 OZ KARPATY: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9654473" y="1808373"/>
            <a:ext cx="4839336" cy="74499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99"/>
              </a:lnSpc>
            </a:pPr>
            <a:endParaRPr/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Obnovná úmyselná: 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ihličnaté: 11 347 m3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listnaté: 113 022 m3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spolu: 124 369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Výchovná úmyselná: 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ihličnaté: 24 715 m3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listnaté: 81 143 m3 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spolu: 105 858 m3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z toho do 50r:</a:t>
            </a:r>
          </a:p>
          <a:p>
            <a:pPr marL="1727196" lvl="4" indent="-34543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ihličnaté: 20 783 m3</a:t>
            </a:r>
          </a:p>
          <a:p>
            <a:pPr marL="1727196" lvl="4" indent="-34543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listnaté:16 663 m3</a:t>
            </a:r>
          </a:p>
          <a:p>
            <a:pPr marL="1727196" lvl="4" indent="-34543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spolu: 37 446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Náhodná ťažba: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ihličnaté: 30 422 m3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listnaté: 16 817 m3 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spolu: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 47 239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3348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4493809" y="3900102"/>
            <a:ext cx="5131337" cy="3168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>
                <a:solidFill>
                  <a:srgbClr val="FFFFFF"/>
                </a:solidFill>
                <a:latin typeface="Open Sans"/>
              </a:rPr>
              <a:t>SPOLU:</a:t>
            </a:r>
          </a:p>
          <a:p>
            <a:pPr marL="431801" lvl="1" indent="-215900">
              <a:lnSpc>
                <a:spcPts val="2800"/>
              </a:lnSpc>
              <a:spcBef>
                <a:spcPct val="0"/>
              </a:spcBef>
              <a:buFont typeface="Arial"/>
              <a:buChar char="•"/>
            </a:pPr>
            <a:r>
              <a:rPr lang="en-US" sz="2000">
                <a:solidFill>
                  <a:srgbClr val="FFFFFF"/>
                </a:solidFill>
                <a:latin typeface="Open Sans"/>
              </a:rPr>
              <a:t>Ihličnaté: 66 484 m3</a:t>
            </a:r>
          </a:p>
          <a:p>
            <a:pPr marL="431801" lvl="1" indent="-215900">
              <a:lnSpc>
                <a:spcPts val="2800"/>
              </a:lnSpc>
              <a:spcBef>
                <a:spcPct val="0"/>
              </a:spcBef>
              <a:buFont typeface="Arial"/>
              <a:buChar char="•"/>
            </a:pPr>
            <a:r>
              <a:rPr lang="en-US" sz="2000">
                <a:solidFill>
                  <a:srgbClr val="FFFFFF"/>
                </a:solidFill>
                <a:latin typeface="Open Sans"/>
              </a:rPr>
              <a:t>listnaté: 210 982 m3</a:t>
            </a:r>
          </a:p>
          <a:p>
            <a:pPr marL="431801" lvl="1" indent="-215900">
              <a:lnSpc>
                <a:spcPts val="2800"/>
              </a:lnSpc>
              <a:spcBef>
                <a:spcPct val="0"/>
              </a:spcBef>
              <a:buFont typeface="Arial"/>
              <a:buChar char="•"/>
            </a:pPr>
            <a:r>
              <a:rPr lang="en-US" sz="2000">
                <a:solidFill>
                  <a:srgbClr val="FFFFFF"/>
                </a:solidFill>
                <a:latin typeface="Open Sans"/>
              </a:rPr>
              <a:t>s</a:t>
            </a:r>
            <a:r>
              <a:rPr lang="en-US" sz="2000">
                <a:solidFill>
                  <a:srgbClr val="FFFFFF"/>
                </a:solidFill>
                <a:latin typeface="Open Sans Bold"/>
              </a:rPr>
              <a:t>polu: 277 466 m3</a:t>
            </a:r>
          </a:p>
          <a:p>
            <a:pPr marL="863601" lvl="2" indent="-287867">
              <a:lnSpc>
                <a:spcPts val="2800"/>
              </a:lnSpc>
              <a:spcBef>
                <a:spcPct val="0"/>
              </a:spcBef>
              <a:buFont typeface="Arial"/>
              <a:buChar char="⚬"/>
            </a:pPr>
            <a:r>
              <a:rPr lang="en-US" sz="2000">
                <a:solidFill>
                  <a:srgbClr val="FFFFFF"/>
                </a:solidFill>
                <a:latin typeface="Open Sans"/>
              </a:rPr>
              <a:t>z toho samovýroba:</a:t>
            </a:r>
          </a:p>
          <a:p>
            <a:pPr marL="1295402" lvl="3" indent="-323850">
              <a:lnSpc>
                <a:spcPts val="2800"/>
              </a:lnSpc>
              <a:spcBef>
                <a:spcPct val="0"/>
              </a:spcBef>
              <a:buFont typeface="Arial"/>
              <a:buChar char="￭"/>
            </a:pPr>
            <a:r>
              <a:rPr lang="en-US" sz="2000">
                <a:solidFill>
                  <a:srgbClr val="FFFFFF"/>
                </a:solidFill>
                <a:latin typeface="Open Sans"/>
              </a:rPr>
              <a:t>ihličnaté: 1 303 m3</a:t>
            </a:r>
          </a:p>
          <a:p>
            <a:pPr marL="1295402" lvl="3" indent="-323850">
              <a:lnSpc>
                <a:spcPts val="2800"/>
              </a:lnSpc>
              <a:spcBef>
                <a:spcPct val="0"/>
              </a:spcBef>
              <a:buFont typeface="Arial"/>
              <a:buChar char="￭"/>
            </a:pPr>
            <a:r>
              <a:rPr lang="en-US" sz="2000">
                <a:solidFill>
                  <a:srgbClr val="FFFFFF"/>
                </a:solidFill>
                <a:latin typeface="Open Sans"/>
              </a:rPr>
              <a:t>listnaté: 8 551 m3</a:t>
            </a:r>
          </a:p>
          <a:p>
            <a:pPr marL="1295402" lvl="3" indent="-323850">
              <a:lnSpc>
                <a:spcPts val="2800"/>
              </a:lnSpc>
              <a:spcBef>
                <a:spcPct val="0"/>
              </a:spcBef>
              <a:buFont typeface="Arial"/>
              <a:buChar char="￭"/>
            </a:pPr>
            <a:r>
              <a:rPr lang="en-US" sz="2000">
                <a:solidFill>
                  <a:srgbClr val="FFFFFF"/>
                </a:solidFill>
                <a:latin typeface="Open Sans Bold"/>
              </a:rPr>
              <a:t>spolu: 9 854 m3</a:t>
            </a:r>
          </a:p>
          <a:p>
            <a:pPr>
              <a:lnSpc>
                <a:spcPts val="2800"/>
              </a:lnSpc>
              <a:spcBef>
                <a:spcPct val="0"/>
              </a:spcBef>
            </a:pPr>
            <a:endParaRPr lang="en-US" sz="2000">
              <a:solidFill>
                <a:srgbClr val="FFFFFF"/>
              </a:solidFill>
              <a:latin typeface="Open Sans Bol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50364" y="2003207"/>
            <a:ext cx="15574447" cy="7472715"/>
          </a:xfrm>
          <a:custGeom>
            <a:avLst/>
            <a:gdLst/>
            <a:ahLst/>
            <a:cxnLst/>
            <a:rect l="l" t="t" r="r" b="b"/>
            <a:pathLst>
              <a:path w="15574447" h="7472715">
                <a:moveTo>
                  <a:pt x="0" y="0"/>
                </a:moveTo>
                <a:lnTo>
                  <a:pt x="15574447" y="0"/>
                </a:lnTo>
                <a:lnTo>
                  <a:pt x="15574447" y="7472715"/>
                </a:lnTo>
                <a:lnTo>
                  <a:pt x="0" y="7472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463665" y="5697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ŤAŽBA DREVA: 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463665" y="1163833"/>
            <a:ext cx="23541422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PLÁN ŤAŽBY NA ROK 2024 OZ KARPATY: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12740791" y="3152991"/>
            <a:ext cx="4977807" cy="4977807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655320" y="655320"/>
              <a:ext cx="5039360" cy="5039360"/>
            </a:xfrm>
            <a:custGeom>
              <a:avLst/>
              <a:gdLst/>
              <a:ahLst/>
              <a:cxnLst/>
              <a:rect l="l" t="t" r="r" b="b"/>
              <a:pathLst>
                <a:path w="5039360" h="5039360">
                  <a:moveTo>
                    <a:pt x="2519680" y="0"/>
                  </a:moveTo>
                  <a:cubicBezTo>
                    <a:pt x="1127760" y="0"/>
                    <a:pt x="0" y="1127760"/>
                    <a:pt x="0" y="2519680"/>
                  </a:cubicBezTo>
                  <a:cubicBezTo>
                    <a:pt x="0" y="3911600"/>
                    <a:pt x="1127760" y="5039360"/>
                    <a:pt x="2519680" y="5039360"/>
                  </a:cubicBezTo>
                  <a:cubicBezTo>
                    <a:pt x="3911600" y="5039360"/>
                    <a:pt x="5039360" y="3911600"/>
                    <a:pt x="5039360" y="2519680"/>
                  </a:cubicBezTo>
                  <a:cubicBezTo>
                    <a:pt x="5039360" y="1127760"/>
                    <a:pt x="3911600" y="0"/>
                    <a:pt x="2519680" y="0"/>
                  </a:cubicBezTo>
                  <a:close/>
                </a:path>
              </a:pathLst>
            </a:custGeom>
            <a:blipFill>
              <a:blip r:embed="rId2"/>
              <a:stretch>
                <a:fillRect t="-10128" b="-2357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3670" y="0"/>
                    <a:pt x="0" y="1424940"/>
                    <a:pt x="0" y="3175000"/>
                  </a:cubicBezTo>
                  <a:cubicBezTo>
                    <a:pt x="0" y="4925060"/>
                    <a:pt x="1423670" y="6350000"/>
                    <a:pt x="3175000" y="6350000"/>
                  </a:cubicBezTo>
                  <a:cubicBezTo>
                    <a:pt x="4925060" y="6350000"/>
                    <a:pt x="6350000" y="4926330"/>
                    <a:pt x="6350000" y="3175000"/>
                  </a:cubicBezTo>
                  <a:cubicBezTo>
                    <a:pt x="6350000" y="1424940"/>
                    <a:pt x="4926330" y="0"/>
                    <a:pt x="3175000" y="0"/>
                  </a:cubicBezTo>
                  <a:close/>
                  <a:moveTo>
                    <a:pt x="3175000" y="5833110"/>
                  </a:moveTo>
                  <a:cubicBezTo>
                    <a:pt x="1709420" y="5833110"/>
                    <a:pt x="516890" y="4640580"/>
                    <a:pt x="516890" y="3175000"/>
                  </a:cubicBezTo>
                  <a:cubicBezTo>
                    <a:pt x="516890" y="1709420"/>
                    <a:pt x="1709420" y="516890"/>
                    <a:pt x="3175000" y="516890"/>
                  </a:cubicBezTo>
                  <a:cubicBezTo>
                    <a:pt x="4640580" y="516890"/>
                    <a:pt x="5833110" y="1709420"/>
                    <a:pt x="5833110" y="3175000"/>
                  </a:cubicBezTo>
                  <a:cubicBezTo>
                    <a:pt x="5833110" y="4640580"/>
                    <a:pt x="4640580" y="5833110"/>
                    <a:pt x="3175000" y="5833110"/>
                  </a:cubicBezTo>
                  <a:close/>
                </a:path>
              </a:pathLst>
            </a:custGeom>
            <a:solidFill>
              <a:srgbClr val="5EDB12"/>
            </a:solidFill>
          </p:spPr>
        </p:sp>
      </p:grpSp>
      <p:grpSp>
        <p:nvGrpSpPr>
          <p:cNvPr id="5" name="Group 5"/>
          <p:cNvGrpSpPr/>
          <p:nvPr/>
        </p:nvGrpSpPr>
        <p:grpSpPr>
          <a:xfrm rot="-10800000">
            <a:off x="17097296" y="7820147"/>
            <a:ext cx="621302" cy="621302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7" name="Freeform 7"/>
          <p:cNvSpPr/>
          <p:nvPr/>
        </p:nvSpPr>
        <p:spPr>
          <a:xfrm>
            <a:off x="671491" y="3151675"/>
            <a:ext cx="11323203" cy="5289774"/>
          </a:xfrm>
          <a:custGeom>
            <a:avLst/>
            <a:gdLst/>
            <a:ahLst/>
            <a:cxnLst/>
            <a:rect l="l" t="t" r="r" b="b"/>
            <a:pathLst>
              <a:path w="11323203" h="5289774">
                <a:moveTo>
                  <a:pt x="0" y="0"/>
                </a:moveTo>
                <a:lnTo>
                  <a:pt x="11323203" y="0"/>
                </a:lnTo>
                <a:lnTo>
                  <a:pt x="11323203" y="5289774"/>
                </a:lnTo>
                <a:lnTo>
                  <a:pt x="0" y="52897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grpSp>
        <p:nvGrpSpPr>
          <p:cNvPr id="8" name="Group 8"/>
          <p:cNvGrpSpPr/>
          <p:nvPr/>
        </p:nvGrpSpPr>
        <p:grpSpPr>
          <a:xfrm rot="-10800000">
            <a:off x="12349431" y="2181589"/>
            <a:ext cx="1153016" cy="1153016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PESTEBNÁ ČINNOSŤ: 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71491" y="1433559"/>
            <a:ext cx="12254448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POROVNANIE PLÁNU A SKUTOČNOSTI ROK 2023: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298835" y="1914889"/>
            <a:ext cx="11586619" cy="8128520"/>
          </a:xfrm>
          <a:custGeom>
            <a:avLst/>
            <a:gdLst/>
            <a:ahLst/>
            <a:cxnLst/>
            <a:rect l="l" t="t" r="r" b="b"/>
            <a:pathLst>
              <a:path w="11586619" h="8128520">
                <a:moveTo>
                  <a:pt x="0" y="0"/>
                </a:moveTo>
                <a:lnTo>
                  <a:pt x="11586620" y="0"/>
                </a:lnTo>
                <a:lnTo>
                  <a:pt x="11586620" y="8128520"/>
                </a:lnTo>
                <a:lnTo>
                  <a:pt x="0" y="81285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PESTEBNÁ ČINNOSŤ: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71491" y="1433559"/>
            <a:ext cx="12254448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POROVNANIE PLÁNU A SKUTOČNOSTI ROK 2023: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107373" y="2181589"/>
            <a:ext cx="13589382" cy="7694543"/>
          </a:xfrm>
          <a:custGeom>
            <a:avLst/>
            <a:gdLst/>
            <a:ahLst/>
            <a:cxnLst/>
            <a:rect l="l" t="t" r="r" b="b"/>
            <a:pathLst>
              <a:path w="13589382" h="7694543">
                <a:moveTo>
                  <a:pt x="0" y="0"/>
                </a:moveTo>
                <a:lnTo>
                  <a:pt x="13589382" y="0"/>
                </a:lnTo>
                <a:lnTo>
                  <a:pt x="13589382" y="7694543"/>
                </a:lnTo>
                <a:lnTo>
                  <a:pt x="0" y="76945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PESTEBNÁ ČINNOSŤ: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71491" y="1433559"/>
            <a:ext cx="12254448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POROVNANIE PLÁNU A SKUTOČNOSTI ROK 2023: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647638" y="2181589"/>
            <a:ext cx="12992724" cy="7927046"/>
          </a:xfrm>
          <a:custGeom>
            <a:avLst/>
            <a:gdLst/>
            <a:ahLst/>
            <a:cxnLst/>
            <a:rect l="l" t="t" r="r" b="b"/>
            <a:pathLst>
              <a:path w="12992724" h="7927046">
                <a:moveTo>
                  <a:pt x="0" y="0"/>
                </a:moveTo>
                <a:lnTo>
                  <a:pt x="12992724" y="0"/>
                </a:lnTo>
                <a:lnTo>
                  <a:pt x="12992724" y="7927046"/>
                </a:lnTo>
                <a:lnTo>
                  <a:pt x="0" y="79270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PESTEBNÁ ČINNOSŤ: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71491" y="1433559"/>
            <a:ext cx="12254448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POROVNANIE PLÁNU A SKUTOČNOSTI ROK 2023: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299575" y="2181589"/>
            <a:ext cx="13624278" cy="7414712"/>
          </a:xfrm>
          <a:custGeom>
            <a:avLst/>
            <a:gdLst/>
            <a:ahLst/>
            <a:cxnLst/>
            <a:rect l="l" t="t" r="r" b="b"/>
            <a:pathLst>
              <a:path w="13624278" h="7414712">
                <a:moveTo>
                  <a:pt x="0" y="0"/>
                </a:moveTo>
                <a:lnTo>
                  <a:pt x="13624278" y="0"/>
                </a:lnTo>
                <a:lnTo>
                  <a:pt x="13624278" y="7414712"/>
                </a:lnTo>
                <a:lnTo>
                  <a:pt x="0" y="74147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PESTEBNÁ ČINNOSŤ: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71491" y="1433559"/>
            <a:ext cx="12254448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POROVNANIE PLÁNU A SKUTOČNOSTI ROK 2023: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3211373" y="0"/>
            <a:ext cx="11865253" cy="5932627"/>
            <a:chOff x="0" y="0"/>
            <a:chExt cx="6662420" cy="3331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662420" cy="3331210"/>
            </a:xfrm>
            <a:custGeom>
              <a:avLst/>
              <a:gdLst/>
              <a:ahLst/>
              <a:cxnLst/>
              <a:rect l="l" t="t" r="r" b="b"/>
              <a:pathLst>
                <a:path w="6662420" h="3331210">
                  <a:moveTo>
                    <a:pt x="3331210" y="0"/>
                  </a:moveTo>
                  <a:lnTo>
                    <a:pt x="6662420" y="0"/>
                  </a:lnTo>
                  <a:cubicBezTo>
                    <a:pt x="6662420" y="1840230"/>
                    <a:pt x="5171440" y="3331210"/>
                    <a:pt x="3331210" y="3331210"/>
                  </a:cubicBezTo>
                  <a:cubicBezTo>
                    <a:pt x="1490980" y="3331210"/>
                    <a:pt x="0" y="1840230"/>
                    <a:pt x="0" y="0"/>
                  </a:cubicBezTo>
                  <a:lnTo>
                    <a:pt x="3331210" y="0"/>
                  </a:lnTo>
                  <a:close/>
                </a:path>
              </a:pathLst>
            </a:custGeom>
            <a:blipFill>
              <a:blip r:embed="rId2"/>
              <a:stretch>
                <a:fillRect t="-48587" b="-93168"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>
            <a:off x="2795338" y="4986185"/>
            <a:ext cx="12697324" cy="12697324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/>
            </a:solidFill>
          </p:spPr>
        </p:sp>
      </p:grpSp>
      <p:grpSp>
        <p:nvGrpSpPr>
          <p:cNvPr id="6" name="Group 6"/>
          <p:cNvGrpSpPr/>
          <p:nvPr/>
        </p:nvGrpSpPr>
        <p:grpSpPr>
          <a:xfrm rot="-10800000">
            <a:off x="1843815" y="2966313"/>
            <a:ext cx="621302" cy="621302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8" name="Group 8"/>
          <p:cNvGrpSpPr/>
          <p:nvPr/>
        </p:nvGrpSpPr>
        <p:grpSpPr>
          <a:xfrm rot="-10800000">
            <a:off x="2507084" y="4566992"/>
            <a:ext cx="1153016" cy="1153016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10" name="Group 10"/>
          <p:cNvGrpSpPr/>
          <p:nvPr/>
        </p:nvGrpSpPr>
        <p:grpSpPr>
          <a:xfrm rot="-10800000">
            <a:off x="14627900" y="4566992"/>
            <a:ext cx="1153016" cy="1153016"/>
            <a:chOff x="0" y="0"/>
            <a:chExt cx="6350000" cy="63500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12" name="Group 12"/>
          <p:cNvGrpSpPr/>
          <p:nvPr/>
        </p:nvGrpSpPr>
        <p:grpSpPr>
          <a:xfrm rot="-10800000">
            <a:off x="15822883" y="2966313"/>
            <a:ext cx="621302" cy="621302"/>
            <a:chOff x="0" y="0"/>
            <a:chExt cx="6350000" cy="63500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14" name="Freeform 14"/>
          <p:cNvSpPr/>
          <p:nvPr/>
        </p:nvSpPr>
        <p:spPr>
          <a:xfrm>
            <a:off x="8233639" y="6456375"/>
            <a:ext cx="776025" cy="535457"/>
          </a:xfrm>
          <a:custGeom>
            <a:avLst/>
            <a:gdLst/>
            <a:ahLst/>
            <a:cxnLst/>
            <a:rect l="l" t="t" r="r" b="b"/>
            <a:pathLst>
              <a:path w="776025" h="535457">
                <a:moveTo>
                  <a:pt x="0" y="0"/>
                </a:moveTo>
                <a:lnTo>
                  <a:pt x="776025" y="0"/>
                </a:lnTo>
                <a:lnTo>
                  <a:pt x="776025" y="535457"/>
                </a:lnTo>
                <a:lnTo>
                  <a:pt x="0" y="53545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4987156" y="7254621"/>
            <a:ext cx="8313688" cy="19980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70"/>
              </a:lnSpc>
              <a:spcBef>
                <a:spcPct val="0"/>
              </a:spcBef>
            </a:pPr>
            <a:r>
              <a:rPr lang="en-US" sz="3836">
                <a:solidFill>
                  <a:srgbClr val="172E08"/>
                </a:solidFill>
                <a:latin typeface="Open Sans Bold Italics"/>
              </a:rPr>
              <a:t>Zachovať lesy potomstvu, lebo oni sú predpokladom udržania života na zemi.</a:t>
            </a:r>
          </a:p>
        </p:txBody>
      </p:sp>
      <p:sp>
        <p:nvSpPr>
          <p:cNvPr id="16" name="Freeform 16"/>
          <p:cNvSpPr/>
          <p:nvPr/>
        </p:nvSpPr>
        <p:spPr>
          <a:xfrm flipH="1" flipV="1">
            <a:off x="9278336" y="6456375"/>
            <a:ext cx="776025" cy="535457"/>
          </a:xfrm>
          <a:custGeom>
            <a:avLst/>
            <a:gdLst/>
            <a:ahLst/>
            <a:cxnLst/>
            <a:rect l="l" t="t" r="r" b="b"/>
            <a:pathLst>
              <a:path w="776025" h="535457">
                <a:moveTo>
                  <a:pt x="776025" y="535457"/>
                </a:moveTo>
                <a:lnTo>
                  <a:pt x="0" y="535457"/>
                </a:lnTo>
                <a:lnTo>
                  <a:pt x="0" y="0"/>
                </a:lnTo>
                <a:lnTo>
                  <a:pt x="776025" y="0"/>
                </a:lnTo>
                <a:lnTo>
                  <a:pt x="776025" y="535457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9869379" y="0"/>
            <a:ext cx="8418621" cy="10287000"/>
            <a:chOff x="0" y="0"/>
            <a:chExt cx="11224828" cy="13716000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b="13793"/>
            <a:stretch>
              <a:fillRect/>
            </a:stretch>
          </p:blipFill>
          <p:spPr>
            <a:xfrm>
              <a:off x="0" y="0"/>
              <a:ext cx="11224828" cy="13716000"/>
            </a:xfrm>
            <a:prstGeom prst="rect">
              <a:avLst/>
            </a:prstGeom>
          </p:spPr>
        </p:pic>
      </p:grpSp>
      <p:grpSp>
        <p:nvGrpSpPr>
          <p:cNvPr id="4" name="Group 4"/>
          <p:cNvGrpSpPr/>
          <p:nvPr/>
        </p:nvGrpSpPr>
        <p:grpSpPr>
          <a:xfrm rot="-10800000">
            <a:off x="9558728" y="7797992"/>
            <a:ext cx="621302" cy="621302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6" name="Group 6"/>
          <p:cNvGrpSpPr/>
          <p:nvPr/>
        </p:nvGrpSpPr>
        <p:grpSpPr>
          <a:xfrm rot="-10800000">
            <a:off x="9292871" y="1503537"/>
            <a:ext cx="1153016" cy="1153016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671491" y="1744202"/>
            <a:ext cx="4722155" cy="88596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LS Šaštín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plán: 344,72 tis. €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skutočnosť: 392,96 tis. €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LS Malacky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plán: 603,70 tis. €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skutočnosť: 553,42 tis. €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LS Rohožník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plán: 73,63 tis. €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skutočnosť: 76,30 tis. €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LS Bratislava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plán: 337,31 tis. €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skutočnosť: 353,84 tis. €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LS Pezinok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plán: 484,41 tis. €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skutočnosť: 503,30 tis. €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LS Majdán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plán: 260,81 tis. €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skutočnosť: 239,68 tis. €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LS Dechtice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plán: 226,22 tis. €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skutočnosť:: 197,76 tis. €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LS Moravany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plán: 218,94 tis. €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skutočnosť: 140,17 tis. €</a:t>
            </a:r>
          </a:p>
          <a:p>
            <a:pPr>
              <a:lnSpc>
                <a:spcPts val="3348"/>
              </a:lnSpc>
            </a:pPr>
            <a:endParaRPr lang="en-US" sz="1999">
              <a:solidFill>
                <a:srgbClr val="FFFFFF"/>
              </a:solidFill>
              <a:latin typeface="Open Sans"/>
            </a:endParaRPr>
          </a:p>
        </p:txBody>
      </p:sp>
      <p:grpSp>
        <p:nvGrpSpPr>
          <p:cNvPr id="9" name="Group 9"/>
          <p:cNvGrpSpPr/>
          <p:nvPr/>
        </p:nvGrpSpPr>
        <p:grpSpPr>
          <a:xfrm>
            <a:off x="4817139" y="2200827"/>
            <a:ext cx="576508" cy="576508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812800" y="406400"/>
                  </a:moveTo>
                  <a:lnTo>
                    <a:pt x="406400" y="0"/>
                  </a:lnTo>
                  <a:lnTo>
                    <a:pt x="406400" y="203200"/>
                  </a:lnTo>
                  <a:lnTo>
                    <a:pt x="0" y="203200"/>
                  </a:lnTo>
                  <a:lnTo>
                    <a:pt x="0" y="609600"/>
                  </a:lnTo>
                  <a:lnTo>
                    <a:pt x="406400" y="609600"/>
                  </a:lnTo>
                  <a:lnTo>
                    <a:pt x="406400" y="812800"/>
                  </a:lnTo>
                  <a:lnTo>
                    <a:pt x="812800" y="4064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165100"/>
              <a:ext cx="7112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79"/>
                </a:lnSpc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PESTEBNÁ ČINNOSŤ: 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71491" y="1234297"/>
            <a:ext cx="12254448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NÁKLADY PČ 2023 A % PLNENIA: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4817139" y="3263110"/>
            <a:ext cx="576508" cy="576508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812800" y="406400"/>
                  </a:moveTo>
                  <a:lnTo>
                    <a:pt x="406400" y="0"/>
                  </a:lnTo>
                  <a:lnTo>
                    <a:pt x="406400" y="203200"/>
                  </a:lnTo>
                  <a:lnTo>
                    <a:pt x="0" y="203200"/>
                  </a:lnTo>
                  <a:lnTo>
                    <a:pt x="0" y="609600"/>
                  </a:lnTo>
                  <a:lnTo>
                    <a:pt x="406400" y="609600"/>
                  </a:lnTo>
                  <a:lnTo>
                    <a:pt x="406400" y="812800"/>
                  </a:lnTo>
                  <a:lnTo>
                    <a:pt x="812800" y="4064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165100"/>
              <a:ext cx="7112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79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4817139" y="4325393"/>
            <a:ext cx="576508" cy="576508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812800" y="406400"/>
                  </a:moveTo>
                  <a:lnTo>
                    <a:pt x="406400" y="0"/>
                  </a:lnTo>
                  <a:lnTo>
                    <a:pt x="406400" y="203200"/>
                  </a:lnTo>
                  <a:lnTo>
                    <a:pt x="0" y="203200"/>
                  </a:lnTo>
                  <a:lnTo>
                    <a:pt x="0" y="609600"/>
                  </a:lnTo>
                  <a:lnTo>
                    <a:pt x="406400" y="609600"/>
                  </a:lnTo>
                  <a:lnTo>
                    <a:pt x="406400" y="812800"/>
                  </a:lnTo>
                  <a:lnTo>
                    <a:pt x="812800" y="4064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0" y="165100"/>
              <a:ext cx="7112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79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4817139" y="5387676"/>
            <a:ext cx="576508" cy="576508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812800" y="406400"/>
                  </a:moveTo>
                  <a:lnTo>
                    <a:pt x="406400" y="0"/>
                  </a:lnTo>
                  <a:lnTo>
                    <a:pt x="406400" y="203200"/>
                  </a:lnTo>
                  <a:lnTo>
                    <a:pt x="0" y="203200"/>
                  </a:lnTo>
                  <a:lnTo>
                    <a:pt x="0" y="609600"/>
                  </a:lnTo>
                  <a:lnTo>
                    <a:pt x="406400" y="609600"/>
                  </a:lnTo>
                  <a:lnTo>
                    <a:pt x="406400" y="812800"/>
                  </a:lnTo>
                  <a:lnTo>
                    <a:pt x="812800" y="4064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0" y="165100"/>
              <a:ext cx="7112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79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4817139" y="6449959"/>
            <a:ext cx="576508" cy="576508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812800" y="406400"/>
                  </a:moveTo>
                  <a:lnTo>
                    <a:pt x="406400" y="0"/>
                  </a:lnTo>
                  <a:lnTo>
                    <a:pt x="406400" y="203200"/>
                  </a:lnTo>
                  <a:lnTo>
                    <a:pt x="0" y="203200"/>
                  </a:lnTo>
                  <a:lnTo>
                    <a:pt x="0" y="609600"/>
                  </a:lnTo>
                  <a:lnTo>
                    <a:pt x="406400" y="609600"/>
                  </a:lnTo>
                  <a:lnTo>
                    <a:pt x="406400" y="812800"/>
                  </a:lnTo>
                  <a:lnTo>
                    <a:pt x="812800" y="4064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25" name="TextBox 25"/>
            <p:cNvSpPr txBox="1"/>
            <p:nvPr/>
          </p:nvSpPr>
          <p:spPr>
            <a:xfrm>
              <a:off x="0" y="165100"/>
              <a:ext cx="7112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79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4817139" y="7434626"/>
            <a:ext cx="576508" cy="576508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812800" y="406400"/>
                  </a:moveTo>
                  <a:lnTo>
                    <a:pt x="406400" y="0"/>
                  </a:lnTo>
                  <a:lnTo>
                    <a:pt x="406400" y="203200"/>
                  </a:lnTo>
                  <a:lnTo>
                    <a:pt x="0" y="203200"/>
                  </a:lnTo>
                  <a:lnTo>
                    <a:pt x="0" y="609600"/>
                  </a:lnTo>
                  <a:lnTo>
                    <a:pt x="406400" y="609600"/>
                  </a:lnTo>
                  <a:lnTo>
                    <a:pt x="406400" y="812800"/>
                  </a:lnTo>
                  <a:lnTo>
                    <a:pt x="812800" y="4064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28" name="TextBox 28"/>
            <p:cNvSpPr txBox="1"/>
            <p:nvPr/>
          </p:nvSpPr>
          <p:spPr>
            <a:xfrm>
              <a:off x="0" y="165100"/>
              <a:ext cx="7112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79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4817139" y="8586617"/>
            <a:ext cx="576508" cy="576508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812800" y="406400"/>
                  </a:moveTo>
                  <a:lnTo>
                    <a:pt x="406400" y="0"/>
                  </a:lnTo>
                  <a:lnTo>
                    <a:pt x="406400" y="203200"/>
                  </a:lnTo>
                  <a:lnTo>
                    <a:pt x="0" y="203200"/>
                  </a:lnTo>
                  <a:lnTo>
                    <a:pt x="0" y="609600"/>
                  </a:lnTo>
                  <a:lnTo>
                    <a:pt x="406400" y="609600"/>
                  </a:lnTo>
                  <a:lnTo>
                    <a:pt x="406400" y="812800"/>
                  </a:lnTo>
                  <a:lnTo>
                    <a:pt x="812800" y="4064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31" name="TextBox 31"/>
            <p:cNvSpPr txBox="1"/>
            <p:nvPr/>
          </p:nvSpPr>
          <p:spPr>
            <a:xfrm>
              <a:off x="0" y="165100"/>
              <a:ext cx="7112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79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4817139" y="9645162"/>
            <a:ext cx="576508" cy="576508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812800" y="406400"/>
                  </a:moveTo>
                  <a:lnTo>
                    <a:pt x="406400" y="0"/>
                  </a:lnTo>
                  <a:lnTo>
                    <a:pt x="406400" y="203200"/>
                  </a:lnTo>
                  <a:lnTo>
                    <a:pt x="0" y="203200"/>
                  </a:lnTo>
                  <a:lnTo>
                    <a:pt x="0" y="609600"/>
                  </a:lnTo>
                  <a:lnTo>
                    <a:pt x="406400" y="609600"/>
                  </a:lnTo>
                  <a:lnTo>
                    <a:pt x="406400" y="812800"/>
                  </a:lnTo>
                  <a:lnTo>
                    <a:pt x="812800" y="4064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34" name="TextBox 34"/>
            <p:cNvSpPr txBox="1"/>
            <p:nvPr/>
          </p:nvSpPr>
          <p:spPr>
            <a:xfrm>
              <a:off x="0" y="165100"/>
              <a:ext cx="7112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79"/>
                </a:lnSpc>
              </a:pPr>
              <a:endParaRPr/>
            </a:p>
          </p:txBody>
        </p:sp>
      </p:grpSp>
      <p:sp>
        <p:nvSpPr>
          <p:cNvPr id="35" name="TextBox 35"/>
          <p:cNvSpPr txBox="1"/>
          <p:nvPr/>
        </p:nvSpPr>
        <p:spPr>
          <a:xfrm>
            <a:off x="5798578" y="2283658"/>
            <a:ext cx="947738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  <a:spcBef>
                <a:spcPct val="0"/>
              </a:spcBef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114 %</a:t>
            </a:r>
            <a:r>
              <a:rPr lang="en-US" sz="2199">
                <a:solidFill>
                  <a:srgbClr val="FFFFFF"/>
                </a:solidFill>
                <a:latin typeface="Open Sans"/>
              </a:rPr>
              <a:t>  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5798578" y="3345941"/>
            <a:ext cx="788313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  <a:spcBef>
                <a:spcPct val="0"/>
              </a:spcBef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92 %</a:t>
            </a:r>
            <a:r>
              <a:rPr lang="en-US" sz="2199">
                <a:solidFill>
                  <a:srgbClr val="FFFFFF"/>
                </a:solidFill>
                <a:latin typeface="Open Sans"/>
              </a:rPr>
              <a:t>  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5814732" y="4408224"/>
            <a:ext cx="802600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  <a:spcBef>
                <a:spcPct val="0"/>
              </a:spcBef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104 %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5798578" y="5357441"/>
            <a:ext cx="947738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  <a:spcBef>
                <a:spcPct val="0"/>
              </a:spcBef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105 %</a:t>
            </a:r>
            <a:r>
              <a:rPr lang="en-US" sz="2199">
                <a:solidFill>
                  <a:srgbClr val="FFFFFF"/>
                </a:solidFill>
                <a:latin typeface="Open Sans"/>
              </a:rPr>
              <a:t>  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5871147" y="6532790"/>
            <a:ext cx="802600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  <a:spcBef>
                <a:spcPct val="0"/>
              </a:spcBef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104 %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5871147" y="7517458"/>
            <a:ext cx="643176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  <a:spcBef>
                <a:spcPct val="0"/>
              </a:spcBef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92 %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5871147" y="8548517"/>
            <a:ext cx="643176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  <a:spcBef>
                <a:spcPct val="0"/>
              </a:spcBef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87 %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5871147" y="9721362"/>
            <a:ext cx="643176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  <a:spcBef>
                <a:spcPct val="0"/>
              </a:spcBef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64 %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864973" y="1923259"/>
            <a:ext cx="14648554" cy="7855942"/>
          </a:xfrm>
          <a:custGeom>
            <a:avLst/>
            <a:gdLst/>
            <a:ahLst/>
            <a:cxnLst/>
            <a:rect l="l" t="t" r="r" b="b"/>
            <a:pathLst>
              <a:path w="14648554" h="7855942">
                <a:moveTo>
                  <a:pt x="0" y="0"/>
                </a:moveTo>
                <a:lnTo>
                  <a:pt x="14648555" y="0"/>
                </a:lnTo>
                <a:lnTo>
                  <a:pt x="14648555" y="7855942"/>
                </a:lnTo>
                <a:lnTo>
                  <a:pt x="0" y="78559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PESTEBNÁ ČINNOSŤ: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71491" y="1234297"/>
            <a:ext cx="12254448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NÁKLADY PČ 2023 A % PLNENIA: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003523" y="1644380"/>
            <a:ext cx="12952445" cy="8393550"/>
          </a:xfrm>
          <a:custGeom>
            <a:avLst/>
            <a:gdLst/>
            <a:ahLst/>
            <a:cxnLst/>
            <a:rect l="l" t="t" r="r" b="b"/>
            <a:pathLst>
              <a:path w="12952445" h="8393550">
                <a:moveTo>
                  <a:pt x="0" y="0"/>
                </a:moveTo>
                <a:lnTo>
                  <a:pt x="12952445" y="0"/>
                </a:lnTo>
                <a:lnTo>
                  <a:pt x="12952445" y="8393550"/>
                </a:lnTo>
                <a:lnTo>
                  <a:pt x="0" y="83935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PESTEBNÁ ČINNOSŤ: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71491" y="1163050"/>
            <a:ext cx="17616509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NÁKLADY PČ PODĽA VÝKONOV ZA ROK 2023 A % PLNENIA OZ KARPATY: 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0760151" y="2185399"/>
            <a:ext cx="621302" cy="621302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 rot="-10800000">
            <a:off x="12047210" y="7817951"/>
            <a:ext cx="1153016" cy="1153016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671491" y="2147299"/>
            <a:ext cx="10399311" cy="75211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6350" lvl="1" indent="-258175">
              <a:lnSpc>
                <a:spcPts val="3348"/>
              </a:lnSpc>
              <a:buFont typeface="Arial"/>
              <a:buChar char="•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Obnova lesa :  354,59 ha</a:t>
            </a:r>
          </a:p>
          <a:p>
            <a:pPr marL="1032699" lvl="2" indent="-344233">
              <a:lnSpc>
                <a:spcPts val="3348"/>
              </a:lnSpc>
              <a:buFont typeface="Arial"/>
              <a:buChar char="⚬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 umelá obnova: 307,99 ha</a:t>
            </a:r>
          </a:p>
          <a:p>
            <a:pPr marL="1032699" lvl="2" indent="-344233">
              <a:lnSpc>
                <a:spcPts val="3348"/>
              </a:lnSpc>
              <a:buFont typeface="Arial"/>
              <a:buChar char="⚬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prirodzená obnova: 46,60 ha</a:t>
            </a:r>
          </a:p>
          <a:p>
            <a:pPr marL="516350" lvl="1" indent="-258175">
              <a:lnSpc>
                <a:spcPts val="3348"/>
              </a:lnSpc>
              <a:buFont typeface="Arial"/>
              <a:buChar char="•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Čistenie plôch po ťažbe: 7,14 ha</a:t>
            </a:r>
          </a:p>
          <a:p>
            <a:pPr marL="516350" lvl="1" indent="-258175">
              <a:lnSpc>
                <a:spcPts val="3348"/>
              </a:lnSpc>
              <a:buFont typeface="Arial"/>
              <a:buChar char="•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Ochrana MLP: 921,19 ha </a:t>
            </a:r>
          </a:p>
          <a:p>
            <a:pPr marL="1032699" lvl="2" indent="-344233">
              <a:lnSpc>
                <a:spcPts val="3348"/>
              </a:lnSpc>
              <a:buFont typeface="Arial"/>
              <a:buChar char="⚬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ochrana proti burine: 628,63 ha</a:t>
            </a:r>
          </a:p>
          <a:p>
            <a:pPr marL="1032699" lvl="2" indent="-344233">
              <a:lnSpc>
                <a:spcPts val="3348"/>
              </a:lnSpc>
              <a:buFont typeface="Arial"/>
              <a:buChar char="⚬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ochrana proti zveri: 292,56 ha</a:t>
            </a:r>
          </a:p>
          <a:p>
            <a:pPr marL="516350" lvl="1" indent="-258175">
              <a:lnSpc>
                <a:spcPts val="3348"/>
              </a:lnSpc>
              <a:buFont typeface="Arial"/>
              <a:buChar char="•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Oplocovanie MLP: 132,18 ha</a:t>
            </a:r>
          </a:p>
          <a:p>
            <a:pPr marL="516350" lvl="1" indent="-258175">
              <a:lnSpc>
                <a:spcPts val="3348"/>
              </a:lnSpc>
              <a:buFont typeface="Arial"/>
              <a:buChar char="•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Odstraňovanie tenčiny a krov: 126,76 ha</a:t>
            </a:r>
          </a:p>
          <a:p>
            <a:pPr marL="516350" lvl="1" indent="-258175">
              <a:lnSpc>
                <a:spcPts val="3348"/>
              </a:lnSpc>
              <a:buFont typeface="Arial"/>
              <a:buChar char="•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Prečistky: 802,56 ha</a:t>
            </a:r>
          </a:p>
          <a:p>
            <a:pPr marL="1032699" lvl="2" indent="-344233">
              <a:lnSpc>
                <a:spcPts val="3348"/>
              </a:lnSpc>
              <a:buFont typeface="Arial"/>
              <a:buChar char="⚬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čistky: 620,88 ha</a:t>
            </a:r>
          </a:p>
          <a:p>
            <a:pPr marL="1032699" lvl="2" indent="-344233">
              <a:lnSpc>
                <a:spcPts val="3348"/>
              </a:lnSpc>
              <a:buFont typeface="Arial"/>
              <a:buChar char="⚬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plecí rub: 22,37 ha</a:t>
            </a:r>
          </a:p>
          <a:p>
            <a:pPr marL="1032699" lvl="2" indent="-344233">
              <a:lnSpc>
                <a:spcPts val="3348"/>
              </a:lnSpc>
              <a:buFont typeface="Arial"/>
              <a:buChar char="⚬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výrub rozčleňovacích liniek: 0,75 ha</a:t>
            </a:r>
          </a:p>
          <a:p>
            <a:pPr marL="1032699" lvl="2" indent="-344233">
              <a:lnSpc>
                <a:spcPts val="3348"/>
              </a:lnSpc>
              <a:buFont typeface="Arial"/>
              <a:buChar char="⚬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čistky pri PBHL: 158,56 ha</a:t>
            </a:r>
          </a:p>
          <a:p>
            <a:pPr marL="516350" lvl="1" indent="-258175">
              <a:lnSpc>
                <a:spcPts val="3348"/>
              </a:lnSpc>
              <a:buFont typeface="Arial"/>
              <a:buChar char="•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Príprava pôdy pre RRD: 127,64 ha - LS Malacky</a:t>
            </a:r>
          </a:p>
          <a:p>
            <a:pPr marL="516350" lvl="1" indent="-258175">
              <a:lnSpc>
                <a:spcPts val="3348"/>
              </a:lnSpc>
              <a:buFont typeface="Arial"/>
              <a:buChar char="•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Odstránenie inváznych drevín: 0,26 ha - LS Bratislava</a:t>
            </a:r>
          </a:p>
          <a:p>
            <a:pPr marL="516350" lvl="1" indent="-258175">
              <a:lnSpc>
                <a:spcPts val="3348"/>
              </a:lnSpc>
              <a:buFont typeface="Arial"/>
              <a:buChar char="•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Vyvetvovanie: 4,10 ha  - LS Bratislava</a:t>
            </a:r>
          </a:p>
          <a:p>
            <a:pPr>
              <a:lnSpc>
                <a:spcPts val="3348"/>
              </a:lnSpc>
            </a:pPr>
            <a:endParaRPr lang="en-US" sz="2391">
              <a:solidFill>
                <a:srgbClr val="FFFFFF"/>
              </a:solidFill>
              <a:latin typeface="Open Sans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PESTEBNÁ ČINNOSŤ: 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11721678" y="2644745"/>
            <a:ext cx="4595820" cy="4595820"/>
            <a:chOff x="0" y="0"/>
            <a:chExt cx="1913890" cy="191389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l="l" t="t" r="r" b="b"/>
              <a:pathLst>
                <a:path w="1913890" h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5EDB12"/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14175546" y="1028700"/>
            <a:ext cx="4112454" cy="5486400"/>
            <a:chOff x="0" y="0"/>
            <a:chExt cx="5483272" cy="7315200"/>
          </a:xfrm>
        </p:grpSpPr>
        <p:pic>
          <p:nvPicPr>
            <p:cNvPr id="11" name="Picture 11"/>
            <p:cNvPicPr>
              <a:picLocks noChangeAspect="1"/>
            </p:cNvPicPr>
            <p:nvPr/>
          </p:nvPicPr>
          <p:blipFill>
            <a:blip r:embed="rId2"/>
            <a:srcRect l="28" r="28"/>
            <a:stretch>
              <a:fillRect/>
            </a:stretch>
          </p:blipFill>
          <p:spPr>
            <a:xfrm>
              <a:off x="0" y="0"/>
              <a:ext cx="5483272" cy="7315200"/>
            </a:xfrm>
            <a:prstGeom prst="rect">
              <a:avLst/>
            </a:prstGeom>
          </p:spPr>
        </p:pic>
      </p:grpSp>
      <p:grpSp>
        <p:nvGrpSpPr>
          <p:cNvPr id="12" name="Group 12"/>
          <p:cNvGrpSpPr/>
          <p:nvPr/>
        </p:nvGrpSpPr>
        <p:grpSpPr>
          <a:xfrm>
            <a:off x="9759465" y="3771900"/>
            <a:ext cx="4112454" cy="5486400"/>
            <a:chOff x="0" y="0"/>
            <a:chExt cx="5483272" cy="7315200"/>
          </a:xfrm>
        </p:grpSpPr>
        <p:pic>
          <p:nvPicPr>
            <p:cNvPr id="13" name="Picture 13"/>
            <p:cNvPicPr>
              <a:picLocks noChangeAspect="1"/>
            </p:cNvPicPr>
            <p:nvPr/>
          </p:nvPicPr>
          <p:blipFill>
            <a:blip r:embed="rId3"/>
            <a:srcRect t="4324" b="4324"/>
            <a:stretch>
              <a:fillRect/>
            </a:stretch>
          </p:blipFill>
          <p:spPr>
            <a:xfrm>
              <a:off x="0" y="0"/>
              <a:ext cx="5483272" cy="7315200"/>
            </a:xfrm>
            <a:prstGeom prst="rect">
              <a:avLst/>
            </a:prstGeom>
          </p:spPr>
        </p:pic>
      </p:grpSp>
      <p:sp>
        <p:nvSpPr>
          <p:cNvPr id="14" name="TextBox 14"/>
          <p:cNvSpPr txBox="1"/>
          <p:nvPr/>
        </p:nvSpPr>
        <p:spPr>
          <a:xfrm>
            <a:off x="671491" y="1433559"/>
            <a:ext cx="11375719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PLÁN ČINNOSTI NA ROK 2024 OZ KARPATY:</a:t>
            </a:r>
          </a:p>
        </p:txBody>
      </p:sp>
      <p:grpSp>
        <p:nvGrpSpPr>
          <p:cNvPr id="15" name="Group 15"/>
          <p:cNvGrpSpPr/>
          <p:nvPr/>
        </p:nvGrpSpPr>
        <p:grpSpPr>
          <a:xfrm rot="-10800000">
            <a:off x="13599038" y="452192"/>
            <a:ext cx="1153016" cy="1153016"/>
            <a:chOff x="0" y="0"/>
            <a:chExt cx="6350000" cy="63500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17" name="Group 17"/>
          <p:cNvGrpSpPr/>
          <p:nvPr/>
        </p:nvGrpSpPr>
        <p:grpSpPr>
          <a:xfrm rot="-10800000">
            <a:off x="15740990" y="8105284"/>
            <a:ext cx="1153016" cy="1153016"/>
            <a:chOff x="0" y="0"/>
            <a:chExt cx="6350000" cy="63500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PESTEBNÁ ČINNOSŤ: 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71491" y="1163050"/>
            <a:ext cx="14080563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OBNOVA LESA PODĽA LESNÝCH SPRÁV NA ROK 2024: </a:t>
            </a:r>
          </a:p>
        </p:txBody>
      </p:sp>
      <p:sp>
        <p:nvSpPr>
          <p:cNvPr id="4" name="Freeform 4"/>
          <p:cNvSpPr/>
          <p:nvPr/>
        </p:nvSpPr>
        <p:spPr>
          <a:xfrm>
            <a:off x="2043790" y="1914889"/>
            <a:ext cx="13054083" cy="8000636"/>
          </a:xfrm>
          <a:custGeom>
            <a:avLst/>
            <a:gdLst/>
            <a:ahLst/>
            <a:cxnLst/>
            <a:rect l="l" t="t" r="r" b="b"/>
            <a:pathLst>
              <a:path w="13054083" h="8000636">
                <a:moveTo>
                  <a:pt x="0" y="0"/>
                </a:moveTo>
                <a:lnTo>
                  <a:pt x="13054083" y="0"/>
                </a:lnTo>
                <a:lnTo>
                  <a:pt x="13054083" y="8000636"/>
                </a:lnTo>
                <a:lnTo>
                  <a:pt x="0" y="800063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PESTEBNÁ ČINNOSŤ: 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71491" y="1163050"/>
            <a:ext cx="14080563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OCHRANA MLP PODĽA LESNÝCH SPRÁV NA ROK 2024: </a:t>
            </a:r>
          </a:p>
        </p:txBody>
      </p:sp>
      <p:sp>
        <p:nvSpPr>
          <p:cNvPr id="4" name="Freeform 4"/>
          <p:cNvSpPr/>
          <p:nvPr/>
        </p:nvSpPr>
        <p:spPr>
          <a:xfrm>
            <a:off x="1292793" y="2005648"/>
            <a:ext cx="14642034" cy="7972241"/>
          </a:xfrm>
          <a:custGeom>
            <a:avLst/>
            <a:gdLst/>
            <a:ahLst/>
            <a:cxnLst/>
            <a:rect l="l" t="t" r="r" b="b"/>
            <a:pathLst>
              <a:path w="14642034" h="7972241">
                <a:moveTo>
                  <a:pt x="0" y="0"/>
                </a:moveTo>
                <a:lnTo>
                  <a:pt x="14642034" y="0"/>
                </a:lnTo>
                <a:lnTo>
                  <a:pt x="14642034" y="7972241"/>
                </a:lnTo>
                <a:lnTo>
                  <a:pt x="0" y="797224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PESTEBNÁ ČINNOSŤ: 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71491" y="1163050"/>
            <a:ext cx="14080563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OPLOCOVANIE MLP PODĽA LESNÝCH SPRÁV NA ROK 2024: </a:t>
            </a:r>
          </a:p>
        </p:txBody>
      </p:sp>
      <p:sp>
        <p:nvSpPr>
          <p:cNvPr id="4" name="Freeform 4"/>
          <p:cNvSpPr/>
          <p:nvPr/>
        </p:nvSpPr>
        <p:spPr>
          <a:xfrm>
            <a:off x="2409369" y="1914889"/>
            <a:ext cx="13525458" cy="7743905"/>
          </a:xfrm>
          <a:custGeom>
            <a:avLst/>
            <a:gdLst/>
            <a:ahLst/>
            <a:cxnLst/>
            <a:rect l="l" t="t" r="r" b="b"/>
            <a:pathLst>
              <a:path w="13525458" h="7743905">
                <a:moveTo>
                  <a:pt x="0" y="0"/>
                </a:moveTo>
                <a:lnTo>
                  <a:pt x="13525458" y="0"/>
                </a:lnTo>
                <a:lnTo>
                  <a:pt x="13525458" y="7743905"/>
                </a:lnTo>
                <a:lnTo>
                  <a:pt x="0" y="774390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PESTEBNÁ ČINNOSŤ: 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71491" y="1163050"/>
            <a:ext cx="14080563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PREČISTKY PODĽA LESNÝCH SPRÁV NA ROK 2024: </a:t>
            </a:r>
          </a:p>
        </p:txBody>
      </p:sp>
      <p:sp>
        <p:nvSpPr>
          <p:cNvPr id="4" name="Freeform 4"/>
          <p:cNvSpPr/>
          <p:nvPr/>
        </p:nvSpPr>
        <p:spPr>
          <a:xfrm>
            <a:off x="2282102" y="1914889"/>
            <a:ext cx="12469952" cy="7972084"/>
          </a:xfrm>
          <a:custGeom>
            <a:avLst/>
            <a:gdLst/>
            <a:ahLst/>
            <a:cxnLst/>
            <a:rect l="l" t="t" r="r" b="b"/>
            <a:pathLst>
              <a:path w="12469952" h="7972084">
                <a:moveTo>
                  <a:pt x="0" y="0"/>
                </a:moveTo>
                <a:lnTo>
                  <a:pt x="12469952" y="0"/>
                </a:lnTo>
                <a:lnTo>
                  <a:pt x="12469952" y="7972084"/>
                </a:lnTo>
                <a:lnTo>
                  <a:pt x="0" y="79720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124193" y="2780147"/>
            <a:ext cx="4223578" cy="4223578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655320" y="655320"/>
              <a:ext cx="5039360" cy="5039360"/>
            </a:xfrm>
            <a:custGeom>
              <a:avLst/>
              <a:gdLst/>
              <a:ahLst/>
              <a:cxnLst/>
              <a:rect l="l" t="t" r="r" b="b"/>
              <a:pathLst>
                <a:path w="5039360" h="5039360">
                  <a:moveTo>
                    <a:pt x="2519680" y="0"/>
                  </a:moveTo>
                  <a:cubicBezTo>
                    <a:pt x="1127760" y="0"/>
                    <a:pt x="0" y="1127760"/>
                    <a:pt x="0" y="2519680"/>
                  </a:cubicBezTo>
                  <a:cubicBezTo>
                    <a:pt x="0" y="3911600"/>
                    <a:pt x="1127760" y="5039360"/>
                    <a:pt x="2519680" y="5039360"/>
                  </a:cubicBezTo>
                  <a:cubicBezTo>
                    <a:pt x="3911600" y="5039360"/>
                    <a:pt x="5039360" y="3911600"/>
                    <a:pt x="5039360" y="2519680"/>
                  </a:cubicBezTo>
                  <a:cubicBezTo>
                    <a:pt x="5039360" y="1127760"/>
                    <a:pt x="3911600" y="0"/>
                    <a:pt x="2519680" y="0"/>
                  </a:cubicBezTo>
                  <a:close/>
                </a:path>
              </a:pathLst>
            </a:custGeom>
            <a:blipFill>
              <a:blip r:embed="rId2"/>
              <a:stretch>
                <a:fillRect t="-31504" b="-1765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3670" y="0"/>
                    <a:pt x="0" y="1424940"/>
                    <a:pt x="0" y="3175000"/>
                  </a:cubicBezTo>
                  <a:cubicBezTo>
                    <a:pt x="0" y="4925060"/>
                    <a:pt x="1423670" y="6350000"/>
                    <a:pt x="3175000" y="6350000"/>
                  </a:cubicBezTo>
                  <a:cubicBezTo>
                    <a:pt x="4925060" y="6350000"/>
                    <a:pt x="6350000" y="4926330"/>
                    <a:pt x="6350000" y="3175000"/>
                  </a:cubicBezTo>
                  <a:cubicBezTo>
                    <a:pt x="6350000" y="1424940"/>
                    <a:pt x="4926330" y="0"/>
                    <a:pt x="3175000" y="0"/>
                  </a:cubicBezTo>
                  <a:close/>
                  <a:moveTo>
                    <a:pt x="3175000" y="5833110"/>
                  </a:moveTo>
                  <a:cubicBezTo>
                    <a:pt x="1709420" y="5833110"/>
                    <a:pt x="516890" y="4640580"/>
                    <a:pt x="516890" y="3175000"/>
                  </a:cubicBezTo>
                  <a:cubicBezTo>
                    <a:pt x="516890" y="1709420"/>
                    <a:pt x="1709420" y="516890"/>
                    <a:pt x="3175000" y="516890"/>
                  </a:cubicBezTo>
                  <a:cubicBezTo>
                    <a:pt x="4640580" y="516890"/>
                    <a:pt x="5833110" y="1709420"/>
                    <a:pt x="5833110" y="3175000"/>
                  </a:cubicBezTo>
                  <a:cubicBezTo>
                    <a:pt x="5833110" y="4640580"/>
                    <a:pt x="4640580" y="5833110"/>
                    <a:pt x="3175000" y="5833110"/>
                  </a:cubicBezTo>
                  <a:close/>
                </a:path>
              </a:pathLst>
            </a:custGeom>
            <a:solidFill>
              <a:srgbClr val="5EDB12"/>
            </a:solidFill>
          </p:spPr>
        </p:sp>
      </p:grp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4491031" y="5034722"/>
            <a:ext cx="4223578" cy="4223578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655320" y="655320"/>
              <a:ext cx="5039360" cy="5039360"/>
            </a:xfrm>
            <a:custGeom>
              <a:avLst/>
              <a:gdLst/>
              <a:ahLst/>
              <a:cxnLst/>
              <a:rect l="l" t="t" r="r" b="b"/>
              <a:pathLst>
                <a:path w="5039360" h="5039360">
                  <a:moveTo>
                    <a:pt x="2519680" y="0"/>
                  </a:moveTo>
                  <a:cubicBezTo>
                    <a:pt x="1127760" y="0"/>
                    <a:pt x="0" y="1127760"/>
                    <a:pt x="0" y="2519680"/>
                  </a:cubicBezTo>
                  <a:cubicBezTo>
                    <a:pt x="0" y="3911600"/>
                    <a:pt x="1127760" y="5039360"/>
                    <a:pt x="2519680" y="5039360"/>
                  </a:cubicBezTo>
                  <a:cubicBezTo>
                    <a:pt x="3911600" y="5039360"/>
                    <a:pt x="5039360" y="3911600"/>
                    <a:pt x="5039360" y="2519680"/>
                  </a:cubicBezTo>
                  <a:cubicBezTo>
                    <a:pt x="5039360" y="1127760"/>
                    <a:pt x="3911600" y="0"/>
                    <a:pt x="2519680" y="0"/>
                  </a:cubicBezTo>
                  <a:close/>
                </a:path>
              </a:pathLst>
            </a:custGeom>
            <a:blipFill>
              <a:blip r:embed="rId3"/>
              <a:stretch>
                <a:fillRect l="-25321" r="-25321"/>
              </a:stretch>
            </a:blipFill>
          </p:spPr>
        </p:sp>
        <p:sp>
          <p:nvSpPr>
            <p:cNvPr id="7" name="Freeform 7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3670" y="0"/>
                    <a:pt x="0" y="1424940"/>
                    <a:pt x="0" y="3175000"/>
                  </a:cubicBezTo>
                  <a:cubicBezTo>
                    <a:pt x="0" y="4925060"/>
                    <a:pt x="1423670" y="6350000"/>
                    <a:pt x="3175000" y="6350000"/>
                  </a:cubicBezTo>
                  <a:cubicBezTo>
                    <a:pt x="4925060" y="6350000"/>
                    <a:pt x="6350000" y="4926330"/>
                    <a:pt x="6350000" y="3175000"/>
                  </a:cubicBezTo>
                  <a:cubicBezTo>
                    <a:pt x="6350000" y="1424940"/>
                    <a:pt x="4926330" y="0"/>
                    <a:pt x="3175000" y="0"/>
                  </a:cubicBezTo>
                  <a:close/>
                  <a:moveTo>
                    <a:pt x="3175000" y="5833110"/>
                  </a:moveTo>
                  <a:cubicBezTo>
                    <a:pt x="1709420" y="5833110"/>
                    <a:pt x="516890" y="4640580"/>
                    <a:pt x="516890" y="3175000"/>
                  </a:cubicBezTo>
                  <a:cubicBezTo>
                    <a:pt x="516890" y="1709420"/>
                    <a:pt x="1709420" y="516890"/>
                    <a:pt x="3175000" y="516890"/>
                  </a:cubicBezTo>
                  <a:cubicBezTo>
                    <a:pt x="4640580" y="516890"/>
                    <a:pt x="5833110" y="1709420"/>
                    <a:pt x="5833110" y="3175000"/>
                  </a:cubicBezTo>
                  <a:cubicBezTo>
                    <a:pt x="5833110" y="4640580"/>
                    <a:pt x="4640580" y="5833110"/>
                    <a:pt x="3175000" y="5833110"/>
                  </a:cubicBezTo>
                  <a:close/>
                </a:path>
              </a:pathLst>
            </a:custGeom>
            <a:solidFill>
              <a:srgbClr val="5EDB12"/>
            </a:solidFill>
          </p:spPr>
        </p:sp>
      </p:grpSp>
      <p:grpSp>
        <p:nvGrpSpPr>
          <p:cNvPr id="8" name="Group 8"/>
          <p:cNvGrpSpPr/>
          <p:nvPr/>
        </p:nvGrpSpPr>
        <p:grpSpPr>
          <a:xfrm rot="-10800000">
            <a:off x="1249706" y="7696072"/>
            <a:ext cx="621302" cy="621302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10" name="Group 10"/>
          <p:cNvGrpSpPr/>
          <p:nvPr/>
        </p:nvGrpSpPr>
        <p:grpSpPr>
          <a:xfrm rot="-10800000">
            <a:off x="2709435" y="8317374"/>
            <a:ext cx="1153016" cy="1153016"/>
            <a:chOff x="0" y="0"/>
            <a:chExt cx="6350000" cy="63500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12" name="Group 12"/>
          <p:cNvGrpSpPr>
            <a:grpSpLocks noChangeAspect="1"/>
          </p:cNvGrpSpPr>
          <p:nvPr/>
        </p:nvGrpSpPr>
        <p:grpSpPr>
          <a:xfrm>
            <a:off x="4491031" y="534055"/>
            <a:ext cx="4223578" cy="4223578"/>
            <a:chOff x="0" y="0"/>
            <a:chExt cx="6350000" cy="6350000"/>
          </a:xfrm>
        </p:grpSpPr>
        <p:sp>
          <p:nvSpPr>
            <p:cNvPr id="13" name="Freeform 13"/>
            <p:cNvSpPr/>
            <p:nvPr/>
          </p:nvSpPr>
          <p:spPr>
            <a:xfrm>
              <a:off x="655320" y="655320"/>
              <a:ext cx="5039360" cy="5039360"/>
            </a:xfrm>
            <a:custGeom>
              <a:avLst/>
              <a:gdLst/>
              <a:ahLst/>
              <a:cxnLst/>
              <a:rect l="l" t="t" r="r" b="b"/>
              <a:pathLst>
                <a:path w="5039360" h="5039360">
                  <a:moveTo>
                    <a:pt x="2519680" y="0"/>
                  </a:moveTo>
                  <a:cubicBezTo>
                    <a:pt x="1127760" y="0"/>
                    <a:pt x="0" y="1127760"/>
                    <a:pt x="0" y="2519680"/>
                  </a:cubicBezTo>
                  <a:cubicBezTo>
                    <a:pt x="0" y="3911600"/>
                    <a:pt x="1127760" y="5039360"/>
                    <a:pt x="2519680" y="5039360"/>
                  </a:cubicBezTo>
                  <a:cubicBezTo>
                    <a:pt x="3911600" y="5039360"/>
                    <a:pt x="5039360" y="3911600"/>
                    <a:pt x="5039360" y="2519680"/>
                  </a:cubicBezTo>
                  <a:cubicBezTo>
                    <a:pt x="5039360" y="1127760"/>
                    <a:pt x="3911600" y="0"/>
                    <a:pt x="2519680" y="0"/>
                  </a:cubicBezTo>
                  <a:close/>
                </a:path>
              </a:pathLst>
            </a:custGeom>
            <a:blipFill>
              <a:blip r:embed="rId4"/>
              <a:stretch>
                <a:fillRect t="-53529" r="-46528" b="-55488"/>
              </a:stretch>
            </a:blipFill>
          </p:spPr>
        </p:sp>
        <p:sp>
          <p:nvSpPr>
            <p:cNvPr id="14" name="Freeform 14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3670" y="0"/>
                    <a:pt x="0" y="1424940"/>
                    <a:pt x="0" y="3175000"/>
                  </a:cubicBezTo>
                  <a:cubicBezTo>
                    <a:pt x="0" y="4925060"/>
                    <a:pt x="1423670" y="6350000"/>
                    <a:pt x="3175000" y="6350000"/>
                  </a:cubicBezTo>
                  <a:cubicBezTo>
                    <a:pt x="4925060" y="6350000"/>
                    <a:pt x="6350000" y="4926330"/>
                    <a:pt x="6350000" y="3175000"/>
                  </a:cubicBezTo>
                  <a:cubicBezTo>
                    <a:pt x="6350000" y="1424940"/>
                    <a:pt x="4926330" y="0"/>
                    <a:pt x="3175000" y="0"/>
                  </a:cubicBezTo>
                  <a:close/>
                  <a:moveTo>
                    <a:pt x="3175000" y="5833110"/>
                  </a:moveTo>
                  <a:cubicBezTo>
                    <a:pt x="1709420" y="5833110"/>
                    <a:pt x="516890" y="4640580"/>
                    <a:pt x="516890" y="3175000"/>
                  </a:cubicBezTo>
                  <a:cubicBezTo>
                    <a:pt x="516890" y="1709420"/>
                    <a:pt x="1709420" y="516890"/>
                    <a:pt x="3175000" y="516890"/>
                  </a:cubicBezTo>
                  <a:cubicBezTo>
                    <a:pt x="4640580" y="516890"/>
                    <a:pt x="5833110" y="1709420"/>
                    <a:pt x="5833110" y="3175000"/>
                  </a:cubicBezTo>
                  <a:cubicBezTo>
                    <a:pt x="5833110" y="4640580"/>
                    <a:pt x="4640580" y="5833110"/>
                    <a:pt x="3175000" y="5833110"/>
                  </a:cubicBezTo>
                  <a:close/>
                </a:path>
              </a:pathLst>
            </a:custGeom>
            <a:solidFill>
              <a:srgbClr val="5EDB12"/>
            </a:solidFill>
          </p:spPr>
        </p:sp>
      </p:grpSp>
      <p:grpSp>
        <p:nvGrpSpPr>
          <p:cNvPr id="15" name="Group 15"/>
          <p:cNvGrpSpPr/>
          <p:nvPr/>
        </p:nvGrpSpPr>
        <p:grpSpPr>
          <a:xfrm rot="-10800000">
            <a:off x="673198" y="534055"/>
            <a:ext cx="1153016" cy="1153016"/>
            <a:chOff x="0" y="0"/>
            <a:chExt cx="6350000" cy="63500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17" name="Group 17"/>
          <p:cNvGrpSpPr/>
          <p:nvPr/>
        </p:nvGrpSpPr>
        <p:grpSpPr>
          <a:xfrm rot="-10800000">
            <a:off x="2975292" y="1778139"/>
            <a:ext cx="621302" cy="621302"/>
            <a:chOff x="0" y="0"/>
            <a:chExt cx="6350000" cy="63500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19" name="TextBox 19"/>
          <p:cNvSpPr txBox="1"/>
          <p:nvPr/>
        </p:nvSpPr>
        <p:spPr>
          <a:xfrm>
            <a:off x="9463919" y="569747"/>
            <a:ext cx="16461146" cy="4718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20"/>
              </a:lnSpc>
              <a:spcBef>
                <a:spcPct val="0"/>
              </a:spcBef>
            </a:pPr>
            <a:r>
              <a:rPr lang="en-US" sz="2800">
                <a:solidFill>
                  <a:srgbClr val="FFFFFF"/>
                </a:solidFill>
                <a:latin typeface="Montserrat Bold"/>
              </a:rPr>
              <a:t>PESTEBNÁ ČINNOSŤ: 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9463919" y="1296809"/>
            <a:ext cx="14080563" cy="9766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NÁKLADY PESTEBNEJ ČINNOSTI </a:t>
            </a:r>
          </a:p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NA ROK 2024: 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9343259" y="2736073"/>
            <a:ext cx="10399311" cy="61578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89065" lvl="1" indent="-344533">
              <a:lnSpc>
                <a:spcPts val="4468"/>
              </a:lnSpc>
              <a:buFont typeface="Arial"/>
              <a:buChar char="•"/>
            </a:pPr>
            <a:r>
              <a:rPr lang="en-US" sz="3191">
                <a:solidFill>
                  <a:srgbClr val="FFFFFF"/>
                </a:solidFill>
                <a:latin typeface="Open Sans"/>
              </a:rPr>
              <a:t>LS Šaštín: 325,89 tis. €</a:t>
            </a:r>
          </a:p>
          <a:p>
            <a:pPr marL="689065" lvl="1" indent="-344533">
              <a:lnSpc>
                <a:spcPts val="4468"/>
              </a:lnSpc>
              <a:buFont typeface="Arial"/>
              <a:buChar char="•"/>
            </a:pPr>
            <a:r>
              <a:rPr lang="en-US" sz="3191">
                <a:solidFill>
                  <a:srgbClr val="FFFFFF"/>
                </a:solidFill>
                <a:latin typeface="Open Sans"/>
              </a:rPr>
              <a:t>LS Malacky: 666,69 tis. €</a:t>
            </a:r>
          </a:p>
          <a:p>
            <a:pPr marL="689065" lvl="1" indent="-344533">
              <a:lnSpc>
                <a:spcPts val="4468"/>
              </a:lnSpc>
              <a:buFont typeface="Arial"/>
              <a:buChar char="•"/>
            </a:pPr>
            <a:r>
              <a:rPr lang="en-US" sz="3191">
                <a:solidFill>
                  <a:srgbClr val="FFFFFF"/>
                </a:solidFill>
                <a:latin typeface="Open Sans"/>
              </a:rPr>
              <a:t>LS Rohožník: 131,53 tis. €</a:t>
            </a:r>
          </a:p>
          <a:p>
            <a:pPr marL="689065" lvl="1" indent="-344533">
              <a:lnSpc>
                <a:spcPts val="4468"/>
              </a:lnSpc>
              <a:buFont typeface="Arial"/>
              <a:buChar char="•"/>
            </a:pPr>
            <a:r>
              <a:rPr lang="en-US" sz="3191">
                <a:solidFill>
                  <a:srgbClr val="FFFFFF"/>
                </a:solidFill>
                <a:latin typeface="Open Sans"/>
              </a:rPr>
              <a:t>LS Bratislava: 340,13 tis. €</a:t>
            </a:r>
          </a:p>
          <a:p>
            <a:pPr marL="689065" lvl="1" indent="-344533">
              <a:lnSpc>
                <a:spcPts val="4468"/>
              </a:lnSpc>
              <a:buFont typeface="Arial"/>
              <a:buChar char="•"/>
            </a:pPr>
            <a:r>
              <a:rPr lang="en-US" sz="3191">
                <a:solidFill>
                  <a:srgbClr val="FFFFFF"/>
                </a:solidFill>
                <a:latin typeface="Open Sans"/>
              </a:rPr>
              <a:t>LS Pezinok: 552,92 tis. €</a:t>
            </a:r>
          </a:p>
          <a:p>
            <a:pPr marL="689065" lvl="1" indent="-344533">
              <a:lnSpc>
                <a:spcPts val="4468"/>
              </a:lnSpc>
              <a:buFont typeface="Arial"/>
              <a:buChar char="•"/>
            </a:pPr>
            <a:r>
              <a:rPr lang="en-US" sz="3191">
                <a:solidFill>
                  <a:srgbClr val="FFFFFF"/>
                </a:solidFill>
                <a:latin typeface="Open Sans"/>
              </a:rPr>
              <a:t>LS Majdán: 261,86 tis. €</a:t>
            </a:r>
          </a:p>
          <a:p>
            <a:pPr marL="689065" lvl="1" indent="-344533">
              <a:lnSpc>
                <a:spcPts val="4468"/>
              </a:lnSpc>
              <a:buFont typeface="Arial"/>
              <a:buChar char="•"/>
            </a:pPr>
            <a:r>
              <a:rPr lang="en-US" sz="3191">
                <a:solidFill>
                  <a:srgbClr val="FFFFFF"/>
                </a:solidFill>
                <a:latin typeface="Open Sans"/>
              </a:rPr>
              <a:t>LS Dechtice: 181,85 tis. €</a:t>
            </a:r>
          </a:p>
          <a:p>
            <a:pPr marL="689065" lvl="1" indent="-344533">
              <a:lnSpc>
                <a:spcPts val="4468"/>
              </a:lnSpc>
              <a:buFont typeface="Arial"/>
              <a:buChar char="•"/>
            </a:pPr>
            <a:r>
              <a:rPr lang="en-US" sz="3191">
                <a:solidFill>
                  <a:srgbClr val="FFFFFF"/>
                </a:solidFill>
                <a:latin typeface="Open Sans"/>
              </a:rPr>
              <a:t>LS Moravany: 149,56  tis. €</a:t>
            </a:r>
          </a:p>
          <a:p>
            <a:pPr>
              <a:lnSpc>
                <a:spcPts val="4468"/>
              </a:lnSpc>
            </a:pPr>
            <a:endParaRPr lang="en-US" sz="3191">
              <a:solidFill>
                <a:srgbClr val="FFFFFF"/>
              </a:solidFill>
              <a:latin typeface="Open Sans"/>
            </a:endParaRPr>
          </a:p>
          <a:p>
            <a:pPr marL="689065" lvl="1" indent="-344533">
              <a:lnSpc>
                <a:spcPts val="4468"/>
              </a:lnSpc>
              <a:buFont typeface="Arial"/>
              <a:buChar char="•"/>
            </a:pPr>
            <a:r>
              <a:rPr lang="en-US" sz="3191">
                <a:solidFill>
                  <a:srgbClr val="FFFFFF"/>
                </a:solidFill>
                <a:latin typeface="Open Sans Bold"/>
              </a:rPr>
              <a:t>SPOLU: 2 610,41 tis. €</a:t>
            </a:r>
          </a:p>
          <a:p>
            <a:pPr>
              <a:lnSpc>
                <a:spcPts val="4468"/>
              </a:lnSpc>
            </a:pPr>
            <a:endParaRPr lang="en-US" sz="3191">
              <a:solidFill>
                <a:srgbClr val="FFFFFF"/>
              </a:solidFill>
              <a:latin typeface="Open Sans Bold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05208" y="1990992"/>
            <a:ext cx="14766933" cy="7851302"/>
          </a:xfrm>
          <a:custGeom>
            <a:avLst/>
            <a:gdLst/>
            <a:ahLst/>
            <a:cxnLst/>
            <a:rect l="l" t="t" r="r" b="b"/>
            <a:pathLst>
              <a:path w="14766933" h="7851302">
                <a:moveTo>
                  <a:pt x="0" y="0"/>
                </a:moveTo>
                <a:lnTo>
                  <a:pt x="14766933" y="0"/>
                </a:lnTo>
                <a:lnTo>
                  <a:pt x="14766933" y="7851302"/>
                </a:lnTo>
                <a:lnTo>
                  <a:pt x="0" y="78513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614" b="-8614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PESTEBNÁ ČINNOSŤ: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71491" y="1163050"/>
            <a:ext cx="15573987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NÁKLADY PESTEBNEJ ČINNOSTI PODĽA VÝKONOV NA ROK 2024: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2357861" y="0"/>
            <a:ext cx="5930139" cy="6451744"/>
            <a:chOff x="0" y="0"/>
            <a:chExt cx="7906852" cy="8602325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t="12514" b="12514"/>
            <a:stretch>
              <a:fillRect/>
            </a:stretch>
          </p:blipFill>
          <p:spPr>
            <a:xfrm>
              <a:off x="0" y="0"/>
              <a:ext cx="7906852" cy="8602325"/>
            </a:xfrm>
            <a:prstGeom prst="rect">
              <a:avLst/>
            </a:prstGeom>
          </p:spPr>
        </p:pic>
      </p:grpSp>
      <p:grpSp>
        <p:nvGrpSpPr>
          <p:cNvPr id="4" name="Group 4"/>
          <p:cNvGrpSpPr/>
          <p:nvPr/>
        </p:nvGrpSpPr>
        <p:grpSpPr>
          <a:xfrm rot="-10800000">
            <a:off x="8591413" y="9233387"/>
            <a:ext cx="621302" cy="621302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6" name="Group 6"/>
          <p:cNvGrpSpPr/>
          <p:nvPr/>
        </p:nvGrpSpPr>
        <p:grpSpPr>
          <a:xfrm rot="-10800000">
            <a:off x="12823114" y="5875236"/>
            <a:ext cx="1153016" cy="1153016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8" name="Group 8"/>
          <p:cNvGrpSpPr/>
          <p:nvPr/>
        </p:nvGrpSpPr>
        <p:grpSpPr>
          <a:xfrm rot="-10800000">
            <a:off x="16556129" y="7724926"/>
            <a:ext cx="1153016" cy="1153016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10" name="Group 10"/>
          <p:cNvGrpSpPr/>
          <p:nvPr/>
        </p:nvGrpSpPr>
        <p:grpSpPr>
          <a:xfrm rot="-10800000">
            <a:off x="1642227" y="8612085"/>
            <a:ext cx="621302" cy="621302"/>
            <a:chOff x="0" y="0"/>
            <a:chExt cx="6350000" cy="63500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12" name="Group 12"/>
          <p:cNvGrpSpPr/>
          <p:nvPr/>
        </p:nvGrpSpPr>
        <p:grpSpPr>
          <a:xfrm rot="-10800000">
            <a:off x="14546303" y="7990783"/>
            <a:ext cx="621302" cy="621302"/>
            <a:chOff x="0" y="0"/>
            <a:chExt cx="6350000" cy="63500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14" name="Freeform 14"/>
          <p:cNvSpPr/>
          <p:nvPr/>
        </p:nvSpPr>
        <p:spPr>
          <a:xfrm>
            <a:off x="474869" y="2801011"/>
            <a:ext cx="11261690" cy="5189772"/>
          </a:xfrm>
          <a:custGeom>
            <a:avLst/>
            <a:gdLst/>
            <a:ahLst/>
            <a:cxnLst/>
            <a:rect l="l" t="t" r="r" b="b"/>
            <a:pathLst>
              <a:path w="11261690" h="5189772">
                <a:moveTo>
                  <a:pt x="0" y="0"/>
                </a:moveTo>
                <a:lnTo>
                  <a:pt x="11261690" y="0"/>
                </a:lnTo>
                <a:lnTo>
                  <a:pt x="11261690" y="5189772"/>
                </a:lnTo>
                <a:lnTo>
                  <a:pt x="0" y="51897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ŤAŽBA DREVA:  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724715" y="1433856"/>
            <a:ext cx="12254448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POROVNANIE PLÁNU A SKUTOČNOSTI ROK 2023: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98154" y="2552769"/>
            <a:ext cx="16461146" cy="6705531"/>
          </a:xfrm>
          <a:custGeom>
            <a:avLst/>
            <a:gdLst/>
            <a:ahLst/>
            <a:cxnLst/>
            <a:rect l="l" t="t" r="r" b="b"/>
            <a:pathLst>
              <a:path w="16461146" h="6705531">
                <a:moveTo>
                  <a:pt x="0" y="0"/>
                </a:moveTo>
                <a:lnTo>
                  <a:pt x="16461146" y="0"/>
                </a:lnTo>
                <a:lnTo>
                  <a:pt x="16461146" y="6705531"/>
                </a:lnTo>
                <a:lnTo>
                  <a:pt x="0" y="670553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PESTEBNÁ ČINNOSŤ: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71491" y="1163050"/>
            <a:ext cx="15573987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OBNOVA LESA NA ROK 2024: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84239" y="1888080"/>
            <a:ext cx="15360968" cy="8212374"/>
          </a:xfrm>
          <a:custGeom>
            <a:avLst/>
            <a:gdLst/>
            <a:ahLst/>
            <a:cxnLst/>
            <a:rect l="l" t="t" r="r" b="b"/>
            <a:pathLst>
              <a:path w="15360968" h="8212374">
                <a:moveTo>
                  <a:pt x="0" y="0"/>
                </a:moveTo>
                <a:lnTo>
                  <a:pt x="15360968" y="0"/>
                </a:lnTo>
                <a:lnTo>
                  <a:pt x="15360968" y="8212373"/>
                </a:lnTo>
                <a:lnTo>
                  <a:pt x="0" y="82123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PESTEBNÁ ČINNOSŤ: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71491" y="1163050"/>
            <a:ext cx="15573987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UMELA OBNOVA LESA NA ROK 2024: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788954" y="1883033"/>
            <a:ext cx="10226220" cy="8125485"/>
          </a:xfrm>
          <a:custGeom>
            <a:avLst/>
            <a:gdLst/>
            <a:ahLst/>
            <a:cxnLst/>
            <a:rect l="l" t="t" r="r" b="b"/>
            <a:pathLst>
              <a:path w="10226220" h="8125485">
                <a:moveTo>
                  <a:pt x="0" y="0"/>
                </a:moveTo>
                <a:lnTo>
                  <a:pt x="10226220" y="0"/>
                </a:lnTo>
                <a:lnTo>
                  <a:pt x="10226220" y="8125485"/>
                </a:lnTo>
                <a:lnTo>
                  <a:pt x="0" y="81254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PESTEBNÁ ČINNOSŤ: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71491" y="1163050"/>
            <a:ext cx="15573987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UMELA OBNOVA LESA NA ROK 2024: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642541" y="1812252"/>
            <a:ext cx="10519046" cy="8261125"/>
          </a:xfrm>
          <a:custGeom>
            <a:avLst/>
            <a:gdLst/>
            <a:ahLst/>
            <a:cxnLst/>
            <a:rect l="l" t="t" r="r" b="b"/>
            <a:pathLst>
              <a:path w="10519046" h="8261125">
                <a:moveTo>
                  <a:pt x="0" y="0"/>
                </a:moveTo>
                <a:lnTo>
                  <a:pt x="10519046" y="0"/>
                </a:lnTo>
                <a:lnTo>
                  <a:pt x="10519046" y="8261125"/>
                </a:lnTo>
                <a:lnTo>
                  <a:pt x="0" y="826112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PESTEBNÁ ČINNOSŤ: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71491" y="1163050"/>
            <a:ext cx="15573987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UMELA OBNOVA LESA NA ROK 2024 - % ZASTÚPENIE DREVÍN: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2047210" y="0"/>
            <a:ext cx="6240790" cy="8394459"/>
            <a:chOff x="0" y="0"/>
            <a:chExt cx="8321054" cy="11192612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l="11208" r="39248"/>
            <a:stretch>
              <a:fillRect/>
            </a:stretch>
          </p:blipFill>
          <p:spPr>
            <a:xfrm>
              <a:off x="0" y="0"/>
              <a:ext cx="8321054" cy="11192612"/>
            </a:xfrm>
            <a:prstGeom prst="rect">
              <a:avLst/>
            </a:prstGeom>
          </p:spPr>
        </p:pic>
      </p:grpSp>
      <p:grpSp>
        <p:nvGrpSpPr>
          <p:cNvPr id="4" name="Group 4"/>
          <p:cNvGrpSpPr/>
          <p:nvPr/>
        </p:nvGrpSpPr>
        <p:grpSpPr>
          <a:xfrm rot="-10800000">
            <a:off x="11653615" y="1028700"/>
            <a:ext cx="621302" cy="621302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6" name="Group 6"/>
          <p:cNvGrpSpPr/>
          <p:nvPr/>
        </p:nvGrpSpPr>
        <p:grpSpPr>
          <a:xfrm rot="-10800000">
            <a:off x="13700896" y="7822418"/>
            <a:ext cx="1153016" cy="1153016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8" name="Freeform 8"/>
          <p:cNvSpPr/>
          <p:nvPr/>
        </p:nvSpPr>
        <p:spPr>
          <a:xfrm>
            <a:off x="496647" y="2754131"/>
            <a:ext cx="11156968" cy="6221303"/>
          </a:xfrm>
          <a:custGeom>
            <a:avLst/>
            <a:gdLst/>
            <a:ahLst/>
            <a:cxnLst/>
            <a:rect l="l" t="t" r="r" b="b"/>
            <a:pathLst>
              <a:path w="11156968" h="6221303">
                <a:moveTo>
                  <a:pt x="0" y="0"/>
                </a:moveTo>
                <a:lnTo>
                  <a:pt x="11156968" y="0"/>
                </a:lnTo>
                <a:lnTo>
                  <a:pt x="11156968" y="6221303"/>
                </a:lnTo>
                <a:lnTo>
                  <a:pt x="0" y="622130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798154" y="556896"/>
            <a:ext cx="16461146" cy="4718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20"/>
              </a:lnSpc>
              <a:spcBef>
                <a:spcPct val="0"/>
              </a:spcBef>
            </a:pPr>
            <a:r>
              <a:rPr lang="en-US" sz="2800">
                <a:solidFill>
                  <a:srgbClr val="FFFFFF"/>
                </a:solidFill>
                <a:latin typeface="Montserrat Bold"/>
              </a:rPr>
              <a:t>OCHRANA LESA: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798154" y="1282201"/>
            <a:ext cx="8345846" cy="1471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HNIEZDA VTÁKOV OBMEDZUJÚCE PREDPÍSANÚ ŤAŽBU NA LS: </a:t>
            </a:r>
          </a:p>
          <a:p>
            <a:pPr>
              <a:lnSpc>
                <a:spcPts val="3919"/>
              </a:lnSpc>
              <a:spcBef>
                <a:spcPct val="0"/>
              </a:spcBef>
            </a:pPr>
            <a:endParaRPr lang="en-US" sz="2799" spc="674">
              <a:solidFill>
                <a:srgbClr val="5EDB12"/>
              </a:solidFill>
              <a:latin typeface="Open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4252265" y="718049"/>
            <a:ext cx="621302" cy="621302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 rot="-10800000">
            <a:off x="16106284" y="496986"/>
            <a:ext cx="1153016" cy="1153016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6" name="Freeform 6"/>
          <p:cNvSpPr/>
          <p:nvPr/>
        </p:nvSpPr>
        <p:spPr>
          <a:xfrm>
            <a:off x="6768071" y="718049"/>
            <a:ext cx="6433138" cy="7214734"/>
          </a:xfrm>
          <a:custGeom>
            <a:avLst/>
            <a:gdLst/>
            <a:ahLst/>
            <a:cxnLst/>
            <a:rect l="l" t="t" r="r" b="b"/>
            <a:pathLst>
              <a:path w="6433138" h="7214734">
                <a:moveTo>
                  <a:pt x="0" y="0"/>
                </a:moveTo>
                <a:lnTo>
                  <a:pt x="6433138" y="0"/>
                </a:lnTo>
                <a:lnTo>
                  <a:pt x="6433138" y="7214734"/>
                </a:lnTo>
                <a:lnTo>
                  <a:pt x="0" y="72147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556965" y="8491644"/>
            <a:ext cx="14549319" cy="5515659"/>
          </a:xfrm>
          <a:custGeom>
            <a:avLst/>
            <a:gdLst/>
            <a:ahLst/>
            <a:cxnLst/>
            <a:rect l="l" t="t" r="r" b="b"/>
            <a:pathLst>
              <a:path w="14549319" h="5515659">
                <a:moveTo>
                  <a:pt x="0" y="0"/>
                </a:moveTo>
                <a:lnTo>
                  <a:pt x="14549319" y="0"/>
                </a:lnTo>
                <a:lnTo>
                  <a:pt x="14549319" y="5515659"/>
                </a:lnTo>
                <a:lnTo>
                  <a:pt x="0" y="551565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798154" y="556896"/>
            <a:ext cx="16461146" cy="4718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20"/>
              </a:lnSpc>
              <a:spcBef>
                <a:spcPct val="0"/>
              </a:spcBef>
            </a:pPr>
            <a:r>
              <a:rPr lang="en-US" sz="2800">
                <a:solidFill>
                  <a:srgbClr val="FFFFFF"/>
                </a:solidFill>
                <a:latin typeface="Montserrat Bold"/>
              </a:rPr>
              <a:t>OCHRANA LESA: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798154" y="1282201"/>
            <a:ext cx="8345846" cy="1471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OPLOCOVANIE MLK:</a:t>
            </a:r>
          </a:p>
          <a:p>
            <a:pPr>
              <a:lnSpc>
                <a:spcPts val="3919"/>
              </a:lnSpc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 </a:t>
            </a:r>
          </a:p>
          <a:p>
            <a:pPr>
              <a:lnSpc>
                <a:spcPts val="3919"/>
              </a:lnSpc>
              <a:spcBef>
                <a:spcPct val="0"/>
              </a:spcBef>
            </a:pPr>
            <a:endParaRPr lang="en-US" sz="2799" spc="674">
              <a:solidFill>
                <a:srgbClr val="5EDB12"/>
              </a:solidFill>
              <a:latin typeface="Open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429441" y="4529968"/>
            <a:ext cx="3645165" cy="3645165"/>
            <a:chOff x="0" y="0"/>
            <a:chExt cx="1913890" cy="191389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l="l" t="t" r="r" b="b"/>
              <a:pathLst>
                <a:path w="1913890" h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5EDB12"/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11665059" y="6012825"/>
            <a:ext cx="2651627" cy="339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9"/>
              </a:lnSpc>
              <a:spcBef>
                <a:spcPct val="0"/>
              </a:spcBef>
            </a:pPr>
            <a:r>
              <a:rPr lang="en-US" sz="1999">
                <a:solidFill>
                  <a:srgbClr val="172E08"/>
                </a:solidFill>
                <a:latin typeface="Open Sans Bold"/>
              </a:rPr>
              <a:t>CLIMAFORCEELIFE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11168291" y="4529968"/>
            <a:ext cx="3645165" cy="3645165"/>
            <a:chOff x="0" y="0"/>
            <a:chExt cx="1913890" cy="191389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l="l" t="t" r="r" b="b"/>
              <a:pathLst>
                <a:path w="1913890" h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5EDB12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11172630" y="4472818"/>
            <a:ext cx="3645165" cy="5378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79"/>
              </a:lnSpc>
              <a:spcBef>
                <a:spcPct val="0"/>
              </a:spcBef>
            </a:pPr>
            <a:r>
              <a:rPr lang="en-US" sz="3199">
                <a:solidFill>
                  <a:srgbClr val="172E08"/>
                </a:solidFill>
                <a:latin typeface="Open Sans Bold"/>
              </a:rPr>
              <a:t>1 507 452,00 €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3507782" y="4472818"/>
            <a:ext cx="3562484" cy="5378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79"/>
              </a:lnSpc>
              <a:spcBef>
                <a:spcPct val="0"/>
              </a:spcBef>
            </a:pPr>
            <a:r>
              <a:rPr lang="en-US" sz="3199">
                <a:solidFill>
                  <a:srgbClr val="172E08"/>
                </a:solidFill>
                <a:latin typeface="Open Sans Bold"/>
              </a:rPr>
              <a:t>635 936,90 €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7298866" y="4472818"/>
            <a:ext cx="3645165" cy="5378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79"/>
              </a:lnSpc>
              <a:spcBef>
                <a:spcPct val="0"/>
              </a:spcBef>
            </a:pPr>
            <a:r>
              <a:rPr lang="en-US" sz="3199">
                <a:solidFill>
                  <a:srgbClr val="FFFFFF"/>
                </a:solidFill>
                <a:latin typeface="Open Sans Bold"/>
              </a:rPr>
              <a:t>418 788,93 €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432197" y="1983753"/>
            <a:ext cx="9423606" cy="844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99"/>
              </a:lnSpc>
              <a:spcBef>
                <a:spcPct val="0"/>
              </a:spcBef>
            </a:pPr>
            <a:r>
              <a:rPr lang="en-US" sz="4999">
                <a:solidFill>
                  <a:srgbClr val="FFFFFF"/>
                </a:solidFill>
                <a:latin typeface="Montserrat Ultra-Bold"/>
              </a:rPr>
              <a:t>EUROFONDY: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3975935" y="5232241"/>
            <a:ext cx="2651627" cy="26568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r>
              <a:rPr lang="en-US" sz="1899">
                <a:solidFill>
                  <a:srgbClr val="172E08"/>
                </a:solidFill>
                <a:latin typeface="Open Sans Bold"/>
              </a:rPr>
              <a:t>8.4. Podpora na obnovu lesov poškodených lesnými požiarmi a prírodnými katastrofami a katastrofickými udalosťami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7818187" y="5184918"/>
            <a:ext cx="2651627" cy="29902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r>
              <a:rPr lang="en-US" sz="1899">
                <a:solidFill>
                  <a:srgbClr val="FFFFFF"/>
                </a:solidFill>
                <a:latin typeface="Open Sans Bold"/>
              </a:rPr>
              <a:t>8.3. Podpora na prevenciu škôd v lesoch spôsobených lesoch spôsobených lesnými požiarmi a prírodnými katastrofami a katastrofickými udalosťami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1665059" y="6195458"/>
            <a:ext cx="2651627" cy="339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9"/>
              </a:lnSpc>
              <a:spcBef>
                <a:spcPct val="0"/>
              </a:spcBef>
            </a:pPr>
            <a:r>
              <a:rPr lang="en-US" sz="1999">
                <a:solidFill>
                  <a:srgbClr val="172E08"/>
                </a:solidFill>
                <a:latin typeface="Open Sans Bold"/>
              </a:rPr>
              <a:t>CLIMAFORCEELIFE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7259300" y="256698"/>
            <a:ext cx="621302" cy="621302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 rot="-10800000">
            <a:off x="16556129" y="1173569"/>
            <a:ext cx="1153016" cy="1153016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671491" y="761247"/>
            <a:ext cx="16461146" cy="9888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</a:pPr>
            <a:r>
              <a:rPr lang="en-US" sz="2700">
                <a:solidFill>
                  <a:srgbClr val="FFFFFF"/>
                </a:solidFill>
                <a:latin typeface="Montserrat Ultra-Bold"/>
              </a:rPr>
              <a:t>8.4. PODPORA NA OBNOVU LESOV POŠKODENÝCH LESNÝMI POŽIARMI A PRÍRODNÝMI           KATASTROFAMI A KATASTROFICKÝMI UDALOSŤAMI</a:t>
            </a:r>
          </a:p>
          <a:p>
            <a:pPr>
              <a:lnSpc>
                <a:spcPts val="140"/>
              </a:lnSpc>
              <a:spcBef>
                <a:spcPct val="0"/>
              </a:spcBef>
            </a:pPr>
            <a:endParaRPr lang="en-US" sz="2700">
              <a:solidFill>
                <a:srgbClr val="FFFFFF"/>
              </a:solidFill>
              <a:latin typeface="Montserrat Ultra-Bold"/>
            </a:endParaRPr>
          </a:p>
        </p:txBody>
      </p:sp>
      <p:grpSp>
        <p:nvGrpSpPr>
          <p:cNvPr id="7" name="Group 7"/>
          <p:cNvGrpSpPr/>
          <p:nvPr/>
        </p:nvGrpSpPr>
        <p:grpSpPr>
          <a:xfrm rot="-10800000">
            <a:off x="15365427" y="1499302"/>
            <a:ext cx="621302" cy="621302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9" name="Freeform 9"/>
          <p:cNvSpPr/>
          <p:nvPr/>
        </p:nvSpPr>
        <p:spPr>
          <a:xfrm>
            <a:off x="9880514" y="1887175"/>
            <a:ext cx="5484913" cy="8035663"/>
          </a:xfrm>
          <a:custGeom>
            <a:avLst/>
            <a:gdLst/>
            <a:ahLst/>
            <a:cxnLst/>
            <a:rect l="l" t="t" r="r" b="b"/>
            <a:pathLst>
              <a:path w="5484913" h="8035663">
                <a:moveTo>
                  <a:pt x="0" y="0"/>
                </a:moveTo>
                <a:lnTo>
                  <a:pt x="5484913" y="0"/>
                </a:lnTo>
                <a:lnTo>
                  <a:pt x="5484913" y="8035663"/>
                </a:lnTo>
                <a:lnTo>
                  <a:pt x="0" y="80356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46504"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9880514" y="1888458"/>
            <a:ext cx="5380327" cy="8034380"/>
          </a:xfrm>
          <a:custGeom>
            <a:avLst/>
            <a:gdLst/>
            <a:ahLst/>
            <a:cxnLst/>
            <a:rect l="l" t="t" r="r" b="b"/>
            <a:pathLst>
              <a:path w="5380327" h="8034380">
                <a:moveTo>
                  <a:pt x="0" y="0"/>
                </a:moveTo>
                <a:lnTo>
                  <a:pt x="5380326" y="0"/>
                </a:lnTo>
                <a:lnTo>
                  <a:pt x="5380326" y="8034380"/>
                </a:lnTo>
                <a:lnTo>
                  <a:pt x="0" y="80343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671491" y="2433354"/>
            <a:ext cx="10399311" cy="41683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6350" lvl="1" indent="-258175">
              <a:lnSpc>
                <a:spcPts val="3348"/>
              </a:lnSpc>
              <a:buFont typeface="Arial"/>
              <a:buChar char="•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číslo výzvy: 61/PRV/2022</a:t>
            </a:r>
          </a:p>
          <a:p>
            <a:pPr>
              <a:lnSpc>
                <a:spcPts val="3348"/>
              </a:lnSpc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 </a:t>
            </a:r>
          </a:p>
          <a:p>
            <a:pPr marL="516350" lvl="1" indent="-258175">
              <a:lnSpc>
                <a:spcPts val="3348"/>
              </a:lnSpc>
              <a:buFont typeface="Arial"/>
              <a:buChar char="•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635 936,90 €</a:t>
            </a:r>
          </a:p>
          <a:p>
            <a:pPr>
              <a:lnSpc>
                <a:spcPts val="3348"/>
              </a:lnSpc>
            </a:pPr>
            <a:endParaRPr lang="en-US" sz="2391">
              <a:solidFill>
                <a:srgbClr val="FFFFFF"/>
              </a:solidFill>
              <a:latin typeface="Open Sans"/>
            </a:endParaRPr>
          </a:p>
          <a:p>
            <a:pPr marL="516350" lvl="1" indent="-258175">
              <a:lnSpc>
                <a:spcPts val="3348"/>
              </a:lnSpc>
              <a:buFont typeface="Arial"/>
              <a:buChar char="•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projekt podaný na PPA 30.5.2023</a:t>
            </a:r>
          </a:p>
          <a:p>
            <a:pPr>
              <a:lnSpc>
                <a:spcPts val="3348"/>
              </a:lnSpc>
            </a:pPr>
            <a:endParaRPr lang="en-US" sz="2391">
              <a:solidFill>
                <a:srgbClr val="FFFFFF"/>
              </a:solidFill>
              <a:latin typeface="Open Sans"/>
            </a:endParaRPr>
          </a:p>
          <a:p>
            <a:pPr marL="516350" lvl="1" indent="-258175">
              <a:lnSpc>
                <a:spcPts val="3348"/>
              </a:lnSpc>
              <a:buFont typeface="Arial"/>
              <a:buChar char="•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vystavenie potvrdenia o registrácii ŽoNFP- 28.12.2023</a:t>
            </a:r>
          </a:p>
          <a:p>
            <a:pPr>
              <a:lnSpc>
                <a:spcPts val="3348"/>
              </a:lnSpc>
            </a:pPr>
            <a:endParaRPr lang="en-US" sz="2391">
              <a:solidFill>
                <a:srgbClr val="FFFFFF"/>
              </a:solidFill>
              <a:latin typeface="Open Sans"/>
            </a:endParaRPr>
          </a:p>
          <a:p>
            <a:pPr marL="516350" lvl="1" indent="-258175">
              <a:lnSpc>
                <a:spcPts val="3348"/>
              </a:lnSpc>
              <a:buFont typeface="Arial"/>
              <a:buChar char="•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08.02.2024 doplnenie Výzvy na doplnenie ŽoNFP</a:t>
            </a:r>
          </a:p>
          <a:p>
            <a:pPr>
              <a:lnSpc>
                <a:spcPts val="3348"/>
              </a:lnSpc>
            </a:pPr>
            <a:endParaRPr lang="en-US" sz="2391">
              <a:solidFill>
                <a:srgbClr val="FFFFFF"/>
              </a:solidFill>
              <a:latin typeface="Open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7259300" y="256698"/>
            <a:ext cx="621302" cy="621302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 rot="-10800000">
            <a:off x="16556129" y="1173569"/>
            <a:ext cx="1153016" cy="1153016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671491" y="761247"/>
            <a:ext cx="16461146" cy="9888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</a:pPr>
            <a:r>
              <a:rPr lang="en-US" sz="2700">
                <a:solidFill>
                  <a:srgbClr val="FFFFFF"/>
                </a:solidFill>
                <a:latin typeface="Montserrat Ultra-Bold"/>
              </a:rPr>
              <a:t>8.4. PODPORA NA OBNOVU LESOV POŠKODENÝCH LESNÝMI POŽIARMI A PRÍRODNÝMI           KATASTROFAMI A KATASTROFICKÝMI UDALOSŤAMI</a:t>
            </a:r>
          </a:p>
          <a:p>
            <a:pPr>
              <a:lnSpc>
                <a:spcPts val="140"/>
              </a:lnSpc>
              <a:spcBef>
                <a:spcPct val="0"/>
              </a:spcBef>
            </a:pPr>
            <a:endParaRPr lang="en-US" sz="2700">
              <a:solidFill>
                <a:srgbClr val="FFFFFF"/>
              </a:solidFill>
              <a:latin typeface="Montserrat Ultra-Bold"/>
            </a:endParaRPr>
          </a:p>
        </p:txBody>
      </p:sp>
      <p:grpSp>
        <p:nvGrpSpPr>
          <p:cNvPr id="7" name="Group 7"/>
          <p:cNvGrpSpPr/>
          <p:nvPr/>
        </p:nvGrpSpPr>
        <p:grpSpPr>
          <a:xfrm rot="-10800000">
            <a:off x="15365427" y="1499302"/>
            <a:ext cx="621302" cy="621302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671491" y="2423829"/>
            <a:ext cx="14031807" cy="66983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47075" lvl="1" indent="-273537">
              <a:lnSpc>
                <a:spcPts val="3547"/>
              </a:lnSpc>
              <a:buFont typeface="Arial"/>
              <a:buChar char="•"/>
            </a:pPr>
            <a:r>
              <a:rPr lang="en-US" sz="2533">
                <a:solidFill>
                  <a:srgbClr val="FFFFFF"/>
                </a:solidFill>
                <a:latin typeface="Open Sans"/>
              </a:rPr>
              <a:t>výdavky sú oprávnené, ak boli </a:t>
            </a:r>
            <a:r>
              <a:rPr lang="en-US" sz="2533">
                <a:solidFill>
                  <a:srgbClr val="FFFFFF"/>
                </a:solidFill>
                <a:latin typeface="Open Sans Bold"/>
              </a:rPr>
              <a:t>vynaložené a uhradené</a:t>
            </a:r>
            <a:r>
              <a:rPr lang="en-US" sz="2533">
                <a:solidFill>
                  <a:srgbClr val="FFFFFF"/>
                </a:solidFill>
                <a:latin typeface="Open Sans"/>
              </a:rPr>
              <a:t> odo dňa vyhlásenia výzvy 61/PRV/2022- </a:t>
            </a:r>
            <a:r>
              <a:rPr lang="en-US" sz="2533">
                <a:solidFill>
                  <a:srgbClr val="FFFFFF"/>
                </a:solidFill>
                <a:latin typeface="Open Sans Bold"/>
              </a:rPr>
              <a:t>23. 12. 2022</a:t>
            </a:r>
            <a:r>
              <a:rPr lang="en-US" sz="2533">
                <a:solidFill>
                  <a:srgbClr val="FFFFFF"/>
                </a:solidFill>
                <a:latin typeface="Open Sans"/>
              </a:rPr>
              <a:t>, zároveň musia byť zaradené do projektu a spĺňať podmienku, že bolo v nich zničených 20 % príslušného lesného potenciálu - potvrdené NLC</a:t>
            </a:r>
          </a:p>
          <a:p>
            <a:pPr>
              <a:lnSpc>
                <a:spcPts val="3547"/>
              </a:lnSpc>
            </a:pPr>
            <a:endParaRPr lang="en-US" sz="2533">
              <a:solidFill>
                <a:srgbClr val="FFFFFF"/>
              </a:solidFill>
              <a:latin typeface="Open Sans"/>
            </a:endParaRPr>
          </a:p>
          <a:p>
            <a:pPr marL="547075" lvl="1" indent="-273537">
              <a:lnSpc>
                <a:spcPts val="3547"/>
              </a:lnSpc>
              <a:buFont typeface="Arial"/>
              <a:buChar char="•"/>
            </a:pPr>
            <a:r>
              <a:rPr lang="en-US" sz="2533">
                <a:solidFill>
                  <a:srgbClr val="FFFFFF"/>
                </a:solidFill>
                <a:latin typeface="Open Sans Bold"/>
              </a:rPr>
              <a:t>ukončenie vykonávania oprávnených činností do 30.4.2025</a:t>
            </a:r>
            <a:r>
              <a:rPr lang="en-US" sz="2533">
                <a:solidFill>
                  <a:srgbClr val="FFFFFF"/>
                </a:solidFill>
                <a:latin typeface="Open Sans"/>
              </a:rPr>
              <a:t> (úhrada faktúr 5/2025, príprava žiadostí o platbu 6/2025 na OZ</a:t>
            </a:r>
          </a:p>
          <a:p>
            <a:pPr>
              <a:lnSpc>
                <a:spcPts val="3547"/>
              </a:lnSpc>
            </a:pPr>
            <a:endParaRPr lang="en-US" sz="2533">
              <a:solidFill>
                <a:srgbClr val="FFFFFF"/>
              </a:solidFill>
              <a:latin typeface="Open Sans"/>
            </a:endParaRPr>
          </a:p>
          <a:p>
            <a:pPr marL="547075" lvl="1" indent="-273537">
              <a:lnSpc>
                <a:spcPts val="3547"/>
              </a:lnSpc>
              <a:buFont typeface="Arial"/>
              <a:buChar char="•"/>
            </a:pPr>
            <a:r>
              <a:rPr lang="en-US" sz="2533">
                <a:solidFill>
                  <a:srgbClr val="FFFFFF"/>
                </a:solidFill>
                <a:latin typeface="Open Sans"/>
              </a:rPr>
              <a:t>dodržiavať naplánované výmery, množstvá v jednotlivých opatreniach, drevinové zloženie, aby boli dodržané bodovacie kritéria projektu</a:t>
            </a:r>
          </a:p>
          <a:p>
            <a:pPr>
              <a:lnSpc>
                <a:spcPts val="3547"/>
              </a:lnSpc>
            </a:pPr>
            <a:endParaRPr lang="en-US" sz="2533">
              <a:solidFill>
                <a:srgbClr val="FFFFFF"/>
              </a:solidFill>
              <a:latin typeface="Open Sans"/>
            </a:endParaRPr>
          </a:p>
          <a:p>
            <a:pPr marL="547075" lvl="1" indent="-273537">
              <a:lnSpc>
                <a:spcPts val="3547"/>
              </a:lnSpc>
              <a:buFont typeface="Arial"/>
              <a:buChar char="•"/>
            </a:pPr>
            <a:r>
              <a:rPr lang="en-US" sz="2533" u="sng">
                <a:solidFill>
                  <a:srgbClr val="FFFFFF"/>
                </a:solidFill>
                <a:latin typeface="Open Sans"/>
              </a:rPr>
              <a:t>čerpanie v r.2023 </a:t>
            </a:r>
            <a:r>
              <a:rPr lang="en-US" sz="2533">
                <a:solidFill>
                  <a:srgbClr val="FFFFFF"/>
                </a:solidFill>
                <a:latin typeface="Open Sans"/>
              </a:rPr>
              <a:t>v paušálnych sadzbách pre projekt: </a:t>
            </a:r>
            <a:r>
              <a:rPr lang="en-US" sz="2533">
                <a:solidFill>
                  <a:srgbClr val="FFFFFF"/>
                </a:solidFill>
                <a:latin typeface="Open Sans Bold"/>
              </a:rPr>
              <a:t>150 746,12 €</a:t>
            </a:r>
          </a:p>
          <a:p>
            <a:pPr>
              <a:lnSpc>
                <a:spcPts val="3547"/>
              </a:lnSpc>
            </a:pPr>
            <a:r>
              <a:rPr lang="en-US" sz="2533">
                <a:solidFill>
                  <a:srgbClr val="FFFFFF"/>
                </a:solidFill>
                <a:latin typeface="Open Sans"/>
              </a:rPr>
              <a:t>                                                                                            plán: 193 613,90 €  </a:t>
            </a:r>
          </a:p>
          <a:p>
            <a:pPr>
              <a:lnSpc>
                <a:spcPts val="3547"/>
              </a:lnSpc>
            </a:pPr>
            <a:r>
              <a:rPr lang="en-US" sz="2533">
                <a:solidFill>
                  <a:srgbClr val="FFFFFF"/>
                </a:solidFill>
                <a:latin typeface="Open Sans"/>
              </a:rPr>
              <a:t>                                                                     skutočné náklady: 211 299,84 €</a:t>
            </a:r>
          </a:p>
          <a:p>
            <a:pPr>
              <a:lnSpc>
                <a:spcPts val="3547"/>
              </a:lnSpc>
            </a:pPr>
            <a:endParaRPr lang="en-US" sz="2533">
              <a:solidFill>
                <a:srgbClr val="FFFFFF"/>
              </a:solidFill>
              <a:latin typeface="Open Sans"/>
            </a:endParaRPr>
          </a:p>
          <a:p>
            <a:pPr>
              <a:lnSpc>
                <a:spcPts val="3547"/>
              </a:lnSpc>
            </a:pPr>
            <a:endParaRPr lang="en-US" sz="2533">
              <a:solidFill>
                <a:srgbClr val="FFFFFF"/>
              </a:solidFill>
              <a:latin typeface="Open Sans"/>
            </a:endParaRPr>
          </a:p>
        </p:txBody>
      </p:sp>
      <p:grpSp>
        <p:nvGrpSpPr>
          <p:cNvPr id="10" name="Group 10"/>
          <p:cNvGrpSpPr/>
          <p:nvPr/>
        </p:nvGrpSpPr>
        <p:grpSpPr>
          <a:xfrm>
            <a:off x="11340560" y="6852725"/>
            <a:ext cx="889715" cy="889715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812800" y="406400"/>
                  </a:moveTo>
                  <a:lnTo>
                    <a:pt x="406400" y="0"/>
                  </a:lnTo>
                  <a:lnTo>
                    <a:pt x="406400" y="203200"/>
                  </a:lnTo>
                  <a:lnTo>
                    <a:pt x="0" y="203200"/>
                  </a:lnTo>
                  <a:lnTo>
                    <a:pt x="0" y="609600"/>
                  </a:lnTo>
                  <a:lnTo>
                    <a:pt x="406400" y="609600"/>
                  </a:lnTo>
                  <a:lnTo>
                    <a:pt x="406400" y="812800"/>
                  </a:lnTo>
                  <a:lnTo>
                    <a:pt x="812800" y="4064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165100"/>
              <a:ext cx="7112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79"/>
                </a:lnSpc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2457975" y="6822920"/>
            <a:ext cx="1511201" cy="854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99"/>
              </a:lnSpc>
              <a:spcBef>
                <a:spcPct val="0"/>
              </a:spcBef>
            </a:pPr>
            <a:r>
              <a:rPr lang="en-US" sz="4999">
                <a:solidFill>
                  <a:srgbClr val="FFFFFF"/>
                </a:solidFill>
                <a:latin typeface="Open Sans Ultra-Bold"/>
              </a:rPr>
              <a:t>78 %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7259300" y="256698"/>
            <a:ext cx="621302" cy="621302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 rot="-10800000">
            <a:off x="16556129" y="1173569"/>
            <a:ext cx="1153016" cy="1153016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671491" y="761247"/>
            <a:ext cx="16461146" cy="9888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</a:pPr>
            <a:r>
              <a:rPr lang="en-US" sz="2700">
                <a:solidFill>
                  <a:srgbClr val="FFFFFF"/>
                </a:solidFill>
                <a:latin typeface="Montserrat Ultra-Bold"/>
              </a:rPr>
              <a:t>8.4. PODPORA NA OBNOVU LESOV POŠKODENÝCH LESNÝMI POŽIARMI A PRÍRODNÝMI           KATASTROFAMI A KATASTROFICKÝMI UDALOSŤAMI</a:t>
            </a:r>
          </a:p>
          <a:p>
            <a:pPr>
              <a:lnSpc>
                <a:spcPts val="140"/>
              </a:lnSpc>
              <a:spcBef>
                <a:spcPct val="0"/>
              </a:spcBef>
            </a:pPr>
            <a:endParaRPr lang="en-US" sz="2700">
              <a:solidFill>
                <a:srgbClr val="FFFFFF"/>
              </a:solidFill>
              <a:latin typeface="Montserrat Ultra-Bold"/>
            </a:endParaRPr>
          </a:p>
        </p:txBody>
      </p:sp>
      <p:grpSp>
        <p:nvGrpSpPr>
          <p:cNvPr id="7" name="Group 7"/>
          <p:cNvGrpSpPr/>
          <p:nvPr/>
        </p:nvGrpSpPr>
        <p:grpSpPr>
          <a:xfrm rot="-10800000">
            <a:off x="15365427" y="1499302"/>
            <a:ext cx="621302" cy="621302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9" name="Freeform 9"/>
          <p:cNvSpPr/>
          <p:nvPr/>
        </p:nvSpPr>
        <p:spPr>
          <a:xfrm>
            <a:off x="3172167" y="3947885"/>
            <a:ext cx="11943666" cy="5721307"/>
          </a:xfrm>
          <a:custGeom>
            <a:avLst/>
            <a:gdLst/>
            <a:ahLst/>
            <a:cxnLst/>
            <a:rect l="l" t="t" r="r" b="b"/>
            <a:pathLst>
              <a:path w="11943666" h="5721307">
                <a:moveTo>
                  <a:pt x="0" y="0"/>
                </a:moveTo>
                <a:lnTo>
                  <a:pt x="11943666" y="0"/>
                </a:lnTo>
                <a:lnTo>
                  <a:pt x="11943666" y="5721307"/>
                </a:lnTo>
                <a:lnTo>
                  <a:pt x="0" y="572130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846" t="-17314" b="-28510"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3172167" y="3947885"/>
            <a:ext cx="11943666" cy="5721307"/>
          </a:xfrm>
          <a:custGeom>
            <a:avLst/>
            <a:gdLst/>
            <a:ahLst/>
            <a:cxnLst/>
            <a:rect l="l" t="t" r="r" b="b"/>
            <a:pathLst>
              <a:path w="11943666" h="5721307">
                <a:moveTo>
                  <a:pt x="0" y="0"/>
                </a:moveTo>
                <a:lnTo>
                  <a:pt x="11943666" y="0"/>
                </a:lnTo>
                <a:lnTo>
                  <a:pt x="11943666" y="5721307"/>
                </a:lnTo>
                <a:lnTo>
                  <a:pt x="0" y="572130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671491" y="1762328"/>
            <a:ext cx="14031807" cy="26693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547"/>
              </a:lnSpc>
            </a:pPr>
            <a:endParaRPr/>
          </a:p>
          <a:p>
            <a:pPr marL="547075" lvl="1" indent="-273537">
              <a:lnSpc>
                <a:spcPts val="3547"/>
              </a:lnSpc>
              <a:buFont typeface="Arial"/>
              <a:buChar char="•"/>
            </a:pPr>
            <a:r>
              <a:rPr lang="en-US" sz="2533" u="sng">
                <a:solidFill>
                  <a:srgbClr val="FFFFFF"/>
                </a:solidFill>
                <a:latin typeface="Open Sans"/>
              </a:rPr>
              <a:t>čerpanie v r.2023  </a:t>
            </a:r>
            <a:r>
              <a:rPr lang="en-US" sz="2533">
                <a:solidFill>
                  <a:srgbClr val="FFFFFF"/>
                </a:solidFill>
                <a:latin typeface="Open Sans"/>
              </a:rPr>
              <a:t>v paušálnych sadzbách podľa LS : </a:t>
            </a:r>
            <a:r>
              <a:rPr lang="en-US" sz="2533">
                <a:solidFill>
                  <a:srgbClr val="FFFFFF"/>
                </a:solidFill>
                <a:latin typeface="Open Sans Bold"/>
              </a:rPr>
              <a:t>150 746,12 €</a:t>
            </a:r>
          </a:p>
          <a:p>
            <a:pPr>
              <a:lnSpc>
                <a:spcPts val="3547"/>
              </a:lnSpc>
            </a:pPr>
            <a:r>
              <a:rPr lang="en-US" sz="2533">
                <a:solidFill>
                  <a:srgbClr val="FFFFFF"/>
                </a:solidFill>
                <a:latin typeface="Open Sans"/>
              </a:rPr>
              <a:t>                                                                                          plán: 193 613,90 €  </a:t>
            </a:r>
          </a:p>
          <a:p>
            <a:pPr>
              <a:lnSpc>
                <a:spcPts val="3547"/>
              </a:lnSpc>
            </a:pPr>
            <a:r>
              <a:rPr lang="en-US" sz="2533">
                <a:solidFill>
                  <a:srgbClr val="FFFFFF"/>
                </a:solidFill>
                <a:latin typeface="Open Sans"/>
              </a:rPr>
              <a:t>                                                                   skutočné náklady: 211 299,84 €</a:t>
            </a:r>
          </a:p>
          <a:p>
            <a:pPr>
              <a:lnSpc>
                <a:spcPts val="3547"/>
              </a:lnSpc>
            </a:pPr>
            <a:endParaRPr lang="en-US" sz="2533">
              <a:solidFill>
                <a:srgbClr val="FFFFFF"/>
              </a:solidFill>
              <a:latin typeface="Open Sans"/>
            </a:endParaRPr>
          </a:p>
          <a:p>
            <a:pPr>
              <a:lnSpc>
                <a:spcPts val="3547"/>
              </a:lnSpc>
            </a:pPr>
            <a:endParaRPr lang="en-US" sz="2533">
              <a:solidFill>
                <a:srgbClr val="FFFFFF"/>
              </a:solidFill>
              <a:latin typeface="Open Sans"/>
            </a:endParaRPr>
          </a:p>
        </p:txBody>
      </p:sp>
      <p:grpSp>
        <p:nvGrpSpPr>
          <p:cNvPr id="12" name="Group 12"/>
          <p:cNvGrpSpPr/>
          <p:nvPr/>
        </p:nvGrpSpPr>
        <p:grpSpPr>
          <a:xfrm>
            <a:off x="11340560" y="2231083"/>
            <a:ext cx="889715" cy="889715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812800" y="406400"/>
                  </a:moveTo>
                  <a:lnTo>
                    <a:pt x="406400" y="0"/>
                  </a:lnTo>
                  <a:lnTo>
                    <a:pt x="406400" y="203200"/>
                  </a:lnTo>
                  <a:lnTo>
                    <a:pt x="0" y="203200"/>
                  </a:lnTo>
                  <a:lnTo>
                    <a:pt x="0" y="609600"/>
                  </a:lnTo>
                  <a:lnTo>
                    <a:pt x="406400" y="609600"/>
                  </a:lnTo>
                  <a:lnTo>
                    <a:pt x="406400" y="812800"/>
                  </a:lnTo>
                  <a:lnTo>
                    <a:pt x="812800" y="4064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0" y="165100"/>
              <a:ext cx="71120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79"/>
                </a:lnSpc>
              </a:pPr>
              <a:endParaRPr/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12415684" y="2135833"/>
            <a:ext cx="1676251" cy="854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99"/>
              </a:lnSpc>
              <a:spcBef>
                <a:spcPct val="0"/>
              </a:spcBef>
            </a:pPr>
            <a:r>
              <a:rPr lang="en-US" sz="4999">
                <a:solidFill>
                  <a:srgbClr val="FFFFFF"/>
                </a:solidFill>
                <a:latin typeface="Open Sans Ultra-Bold"/>
              </a:rPr>
              <a:t> 78 %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4546303" y="643692"/>
            <a:ext cx="1153016" cy="1153016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 rot="-10800000">
            <a:off x="16821986" y="498221"/>
            <a:ext cx="621302" cy="621302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6" name="Group 6"/>
          <p:cNvGrpSpPr/>
          <p:nvPr/>
        </p:nvGrpSpPr>
        <p:grpSpPr>
          <a:xfrm rot="-10800000">
            <a:off x="16637998" y="1915186"/>
            <a:ext cx="621302" cy="621302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8" name="Freeform 8"/>
          <p:cNvSpPr/>
          <p:nvPr/>
        </p:nvSpPr>
        <p:spPr>
          <a:xfrm>
            <a:off x="4922228" y="2650788"/>
            <a:ext cx="12210409" cy="6398074"/>
          </a:xfrm>
          <a:custGeom>
            <a:avLst/>
            <a:gdLst/>
            <a:ahLst/>
            <a:cxnLst/>
            <a:rect l="l" t="t" r="r" b="b"/>
            <a:pathLst>
              <a:path w="12210409" h="6398074">
                <a:moveTo>
                  <a:pt x="0" y="0"/>
                </a:moveTo>
                <a:lnTo>
                  <a:pt x="12210409" y="0"/>
                </a:lnTo>
                <a:lnTo>
                  <a:pt x="12210409" y="6398074"/>
                </a:lnTo>
                <a:lnTo>
                  <a:pt x="0" y="639807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ŤAŽBA DREVA: 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724715" y="1433856"/>
            <a:ext cx="13398328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 dirty="0">
                <a:solidFill>
                  <a:srgbClr val="5EDB12"/>
                </a:solidFill>
                <a:latin typeface="Open Sans"/>
              </a:rPr>
              <a:t>POROVNANIE PLÁNU A SKUTOČNOSTI PO LS ROK 2023: 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71491" y="2103761"/>
            <a:ext cx="4839336" cy="63926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99"/>
              </a:lnSpc>
            </a:pPr>
            <a:endParaRPr/>
          </a:p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OZ KARPATY: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plán: 300 620 m3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skutočnosť: 297 333 m3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% splnenie: 98,90 %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"/>
            </a:endParaRPr>
          </a:p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LS Šaštín: 92,44 %</a:t>
            </a:r>
          </a:p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LS Malacky: 92,09 %</a:t>
            </a:r>
          </a:p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LS Rohožník: 107,78 %</a:t>
            </a:r>
          </a:p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LS Bratislava: 101,28 %</a:t>
            </a:r>
          </a:p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LS Pezinok: 106,99 %</a:t>
            </a:r>
          </a:p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LS Majdán: 100,90 %</a:t>
            </a:r>
          </a:p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LS Dechtice: 94,74 %</a:t>
            </a:r>
          </a:p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LS Moravany: 94,67%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"/>
            </a:endParaRP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"/>
            </a:endParaRP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"/>
            </a:endParaRPr>
          </a:p>
          <a:p>
            <a:pPr>
              <a:lnSpc>
                <a:spcPts val="3348"/>
              </a:lnSpc>
            </a:pPr>
            <a:endParaRPr lang="en-US" sz="1999">
              <a:solidFill>
                <a:srgbClr val="FFFFFF"/>
              </a:solidFill>
              <a:latin typeface="Open Sans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7259300" y="256698"/>
            <a:ext cx="621302" cy="621302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 rot="-10800000">
            <a:off x="16556129" y="1173569"/>
            <a:ext cx="1153016" cy="1153016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671491" y="761247"/>
            <a:ext cx="16461146" cy="9888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</a:pPr>
            <a:r>
              <a:rPr lang="en-US" sz="2700">
                <a:solidFill>
                  <a:srgbClr val="FFFFFF"/>
                </a:solidFill>
                <a:latin typeface="Montserrat Ultra-Bold"/>
              </a:rPr>
              <a:t>8.4. PODPORA NA OBNOVU LESOV POŠKODENÝCH LESNÝMI POŽIARMI A PRÍRODNÝMI           KATASTROFAMI A KATASTROFICKÝMI UDALOSŤAMI</a:t>
            </a:r>
          </a:p>
          <a:p>
            <a:pPr>
              <a:lnSpc>
                <a:spcPts val="140"/>
              </a:lnSpc>
              <a:spcBef>
                <a:spcPct val="0"/>
              </a:spcBef>
            </a:pPr>
            <a:endParaRPr lang="en-US" sz="2700">
              <a:solidFill>
                <a:srgbClr val="FFFFFF"/>
              </a:solidFill>
              <a:latin typeface="Montserrat Ultra-Bold"/>
            </a:endParaRPr>
          </a:p>
        </p:txBody>
      </p:sp>
      <p:grpSp>
        <p:nvGrpSpPr>
          <p:cNvPr id="7" name="Group 7"/>
          <p:cNvGrpSpPr/>
          <p:nvPr/>
        </p:nvGrpSpPr>
        <p:grpSpPr>
          <a:xfrm rot="-10800000">
            <a:off x="15365427" y="1499302"/>
            <a:ext cx="621302" cy="621302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9" name="Freeform 9"/>
          <p:cNvSpPr/>
          <p:nvPr/>
        </p:nvSpPr>
        <p:spPr>
          <a:xfrm>
            <a:off x="2299442" y="2939905"/>
            <a:ext cx="13205245" cy="6474119"/>
          </a:xfrm>
          <a:custGeom>
            <a:avLst/>
            <a:gdLst/>
            <a:ahLst/>
            <a:cxnLst/>
            <a:rect l="l" t="t" r="r" b="b"/>
            <a:pathLst>
              <a:path w="13205245" h="6474119">
                <a:moveTo>
                  <a:pt x="0" y="0"/>
                </a:moveTo>
                <a:lnTo>
                  <a:pt x="13205245" y="0"/>
                </a:lnTo>
                <a:lnTo>
                  <a:pt x="13205245" y="6474119"/>
                </a:lnTo>
                <a:lnTo>
                  <a:pt x="0" y="647411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671491" y="1762328"/>
            <a:ext cx="14031807" cy="13262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547"/>
              </a:lnSpc>
            </a:pPr>
            <a:endParaRPr/>
          </a:p>
          <a:p>
            <a:pPr marL="547075" lvl="1" indent="-273537">
              <a:lnSpc>
                <a:spcPts val="3547"/>
              </a:lnSpc>
              <a:buFont typeface="Arial"/>
              <a:buChar char="•"/>
            </a:pPr>
            <a:r>
              <a:rPr lang="en-US" sz="2533">
                <a:solidFill>
                  <a:srgbClr val="FFFFFF"/>
                </a:solidFill>
                <a:latin typeface="Open Sans"/>
              </a:rPr>
              <a:t> plán čerpania podľa rokov: </a:t>
            </a:r>
          </a:p>
          <a:p>
            <a:pPr>
              <a:lnSpc>
                <a:spcPts val="3547"/>
              </a:lnSpc>
            </a:pPr>
            <a:endParaRPr lang="en-US" sz="2533">
              <a:solidFill>
                <a:srgbClr val="FFFFFF"/>
              </a:solidFill>
              <a:latin typeface="Open Sans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472880" y="9570252"/>
            <a:ext cx="14031807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  <a:spcBef>
                <a:spcPct val="0"/>
              </a:spcBef>
            </a:pPr>
            <a:r>
              <a:rPr lang="en-US" sz="2199">
                <a:solidFill>
                  <a:srgbClr val="FFFFFF"/>
                </a:solidFill>
                <a:latin typeface="Open Sans"/>
              </a:rPr>
              <a:t>Presun činností medzi rokmi je možný !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7259300" y="256698"/>
            <a:ext cx="621302" cy="621302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 rot="-10800000">
            <a:off x="16884580" y="1387620"/>
            <a:ext cx="1153016" cy="1153016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671491" y="761247"/>
            <a:ext cx="16461146" cy="14687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</a:pPr>
            <a:r>
              <a:rPr lang="en-US" sz="2700">
                <a:solidFill>
                  <a:srgbClr val="FFFFFF"/>
                </a:solidFill>
                <a:latin typeface="Montserrat Ultra-Bold"/>
              </a:rPr>
              <a:t>8.3. PODPORA NA PREVENCIU ŠKÔD V LESOCH SPÔSOBENÝCH LESOCH SPÔSOBENÝCH LESNÝMI POŽIARMI A PRÍRODNÝMI KATASTROFAMI A KATASTROFICKÝMI UDALOSŤAMI</a:t>
            </a:r>
          </a:p>
          <a:p>
            <a:pPr>
              <a:lnSpc>
                <a:spcPts val="3780"/>
              </a:lnSpc>
            </a:pPr>
            <a:endParaRPr lang="en-US" sz="2700">
              <a:solidFill>
                <a:srgbClr val="FFFFFF"/>
              </a:solidFill>
              <a:latin typeface="Montserrat Ultra-Bold"/>
            </a:endParaRPr>
          </a:p>
          <a:p>
            <a:pPr>
              <a:lnSpc>
                <a:spcPts val="140"/>
              </a:lnSpc>
              <a:spcBef>
                <a:spcPct val="0"/>
              </a:spcBef>
            </a:pPr>
            <a:endParaRPr lang="en-US" sz="2700">
              <a:solidFill>
                <a:srgbClr val="FFFFFF"/>
              </a:solidFill>
              <a:latin typeface="Montserrat Ultra-Bold"/>
            </a:endParaRPr>
          </a:p>
        </p:txBody>
      </p:sp>
      <p:grpSp>
        <p:nvGrpSpPr>
          <p:cNvPr id="7" name="Group 7"/>
          <p:cNvGrpSpPr/>
          <p:nvPr/>
        </p:nvGrpSpPr>
        <p:grpSpPr>
          <a:xfrm rot="-10800000">
            <a:off x="15814352" y="1964128"/>
            <a:ext cx="621302" cy="621302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9" name="Freeform 9"/>
          <p:cNvSpPr/>
          <p:nvPr/>
        </p:nvSpPr>
        <p:spPr>
          <a:xfrm>
            <a:off x="12376735" y="1964128"/>
            <a:ext cx="5337111" cy="8035663"/>
          </a:xfrm>
          <a:custGeom>
            <a:avLst/>
            <a:gdLst/>
            <a:ahLst/>
            <a:cxnLst/>
            <a:rect l="l" t="t" r="r" b="b"/>
            <a:pathLst>
              <a:path w="5337111" h="8035663">
                <a:moveTo>
                  <a:pt x="0" y="0"/>
                </a:moveTo>
                <a:lnTo>
                  <a:pt x="5337110" y="0"/>
                </a:lnTo>
                <a:lnTo>
                  <a:pt x="5337110" y="8035663"/>
                </a:lnTo>
                <a:lnTo>
                  <a:pt x="0" y="80356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50562"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2441735" y="1964128"/>
            <a:ext cx="5207110" cy="8035663"/>
          </a:xfrm>
          <a:custGeom>
            <a:avLst/>
            <a:gdLst/>
            <a:ahLst/>
            <a:cxnLst/>
            <a:rect l="l" t="t" r="r" b="b"/>
            <a:pathLst>
              <a:path w="5207110" h="8035663">
                <a:moveTo>
                  <a:pt x="0" y="0"/>
                </a:moveTo>
                <a:lnTo>
                  <a:pt x="5207110" y="0"/>
                </a:lnTo>
                <a:lnTo>
                  <a:pt x="5207110" y="8035663"/>
                </a:lnTo>
                <a:lnTo>
                  <a:pt x="0" y="80356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671491" y="2433354"/>
            <a:ext cx="10785583" cy="62638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6350" lvl="1" indent="-258175">
              <a:lnSpc>
                <a:spcPts val="3348"/>
              </a:lnSpc>
              <a:buFont typeface="Arial"/>
              <a:buChar char="•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číslo výzvy: 69/PRV/2022</a:t>
            </a:r>
          </a:p>
          <a:p>
            <a:pPr>
              <a:lnSpc>
                <a:spcPts val="3348"/>
              </a:lnSpc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 </a:t>
            </a:r>
          </a:p>
          <a:p>
            <a:pPr marL="516350" lvl="1" indent="-258175">
              <a:lnSpc>
                <a:spcPts val="3348"/>
              </a:lnSpc>
              <a:buFont typeface="Arial"/>
              <a:buChar char="•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418 788,93 €</a:t>
            </a:r>
          </a:p>
          <a:p>
            <a:pPr>
              <a:lnSpc>
                <a:spcPts val="3348"/>
              </a:lnSpc>
            </a:pPr>
            <a:endParaRPr lang="en-US" sz="2391">
              <a:solidFill>
                <a:srgbClr val="FFFFFF"/>
              </a:solidFill>
              <a:latin typeface="Open Sans"/>
            </a:endParaRPr>
          </a:p>
          <a:p>
            <a:pPr marL="516350" lvl="1" indent="-258175">
              <a:lnSpc>
                <a:spcPts val="3348"/>
              </a:lnSpc>
              <a:buFont typeface="Arial"/>
              <a:buChar char="•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projekt podaný na PPA 30.11.2023</a:t>
            </a:r>
          </a:p>
          <a:p>
            <a:pPr>
              <a:lnSpc>
                <a:spcPts val="3348"/>
              </a:lnSpc>
            </a:pPr>
            <a:endParaRPr lang="en-US" sz="2391">
              <a:solidFill>
                <a:srgbClr val="FFFFFF"/>
              </a:solidFill>
              <a:latin typeface="Open Sans"/>
            </a:endParaRPr>
          </a:p>
          <a:p>
            <a:pPr marL="516350" lvl="1" indent="-258175">
              <a:lnSpc>
                <a:spcPts val="3348"/>
              </a:lnSpc>
              <a:buFont typeface="Arial"/>
              <a:buChar char="•"/>
            </a:pPr>
            <a:r>
              <a:rPr lang="en-US" sz="2391">
                <a:solidFill>
                  <a:srgbClr val="FFFFFF"/>
                </a:solidFill>
                <a:latin typeface="Open Sans Bold"/>
              </a:rPr>
              <a:t>výdavky sú oprávnené</a:t>
            </a:r>
            <a:r>
              <a:rPr lang="en-US" sz="2391">
                <a:solidFill>
                  <a:srgbClr val="FFFFFF"/>
                </a:solidFill>
                <a:latin typeface="Open Sans"/>
              </a:rPr>
              <a:t>, ak boli vynaložené a uhradené až po predložení ŽoNFP na PPA- s činnosťami začíname od </a:t>
            </a:r>
            <a:r>
              <a:rPr lang="en-US" sz="2391">
                <a:solidFill>
                  <a:srgbClr val="FFFFFF"/>
                </a:solidFill>
                <a:latin typeface="Open Sans Bold"/>
              </a:rPr>
              <a:t>1/1/2024- max. do 30.4.2025</a:t>
            </a:r>
            <a:r>
              <a:rPr lang="en-US" sz="2391">
                <a:solidFill>
                  <a:srgbClr val="FFFFFF"/>
                </a:solidFill>
                <a:latin typeface="Open Sans"/>
              </a:rPr>
              <a:t>- (úhrada 5/2025, príprava žiadostí o platbu 6/2025)</a:t>
            </a:r>
          </a:p>
          <a:p>
            <a:pPr>
              <a:lnSpc>
                <a:spcPts val="3348"/>
              </a:lnSpc>
            </a:pPr>
            <a:endParaRPr lang="en-US" sz="2391">
              <a:solidFill>
                <a:srgbClr val="FFFFFF"/>
              </a:solidFill>
              <a:latin typeface="Open Sans"/>
            </a:endParaRPr>
          </a:p>
          <a:p>
            <a:pPr marL="516350" lvl="1" indent="-258175">
              <a:lnSpc>
                <a:spcPts val="3348"/>
              </a:lnSpc>
              <a:buFont typeface="Arial"/>
              <a:buChar char="•"/>
            </a:pPr>
            <a:r>
              <a:rPr lang="en-US" sz="2391">
                <a:solidFill>
                  <a:srgbClr val="FFFFFF"/>
                </a:solidFill>
                <a:latin typeface="Open Sans"/>
              </a:rPr>
              <a:t>opäť maximálne sa snažiť o dodržiavanie naplánovaných výmer/množstiev, drevinové zloženie v projekte, z dôvodu uplatňovania bodovacích kritérií projektu</a:t>
            </a:r>
          </a:p>
          <a:p>
            <a:pPr>
              <a:lnSpc>
                <a:spcPts val="3348"/>
              </a:lnSpc>
            </a:pPr>
            <a:endParaRPr lang="en-US" sz="2391">
              <a:solidFill>
                <a:srgbClr val="FFFFFF"/>
              </a:solidFill>
              <a:latin typeface="Open Sans"/>
            </a:endParaRPr>
          </a:p>
          <a:p>
            <a:pPr>
              <a:lnSpc>
                <a:spcPts val="3348"/>
              </a:lnSpc>
            </a:pPr>
            <a:endParaRPr lang="en-US" sz="2391">
              <a:solidFill>
                <a:srgbClr val="FFFFFF"/>
              </a:solidFill>
              <a:latin typeface="Open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7259300" y="256698"/>
            <a:ext cx="621302" cy="621302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 rot="-10800000">
            <a:off x="16556129" y="1173569"/>
            <a:ext cx="1153016" cy="1153016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671491" y="761247"/>
            <a:ext cx="16461146" cy="9888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</a:pPr>
            <a:r>
              <a:rPr lang="en-US" sz="2700">
                <a:solidFill>
                  <a:srgbClr val="FFFFFF"/>
                </a:solidFill>
                <a:latin typeface="Montserrat Ultra-Bold"/>
              </a:rPr>
              <a:t>8.3. PODPORA NA PREVENCIU ŠKÔD V LESOCH SPÔSOBENÝCH LESOCH SPÔSOBENÝCH LESNÝMI POŽIARMI A PRÍRODNÝMI KATASTROFAMI A KATASTROFICKÝMI UDALOSŤAMI</a:t>
            </a:r>
          </a:p>
          <a:p>
            <a:pPr>
              <a:lnSpc>
                <a:spcPts val="140"/>
              </a:lnSpc>
              <a:spcBef>
                <a:spcPct val="0"/>
              </a:spcBef>
            </a:pPr>
            <a:endParaRPr lang="en-US" sz="2700">
              <a:solidFill>
                <a:srgbClr val="FFFFFF"/>
              </a:solidFill>
              <a:latin typeface="Montserrat Ultra-Bold"/>
            </a:endParaRPr>
          </a:p>
        </p:txBody>
      </p:sp>
      <p:grpSp>
        <p:nvGrpSpPr>
          <p:cNvPr id="7" name="Group 7"/>
          <p:cNvGrpSpPr/>
          <p:nvPr/>
        </p:nvGrpSpPr>
        <p:grpSpPr>
          <a:xfrm rot="-10800000">
            <a:off x="15365427" y="1499302"/>
            <a:ext cx="621302" cy="621302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9" name="Freeform 9"/>
          <p:cNvSpPr/>
          <p:nvPr/>
        </p:nvSpPr>
        <p:spPr>
          <a:xfrm>
            <a:off x="368969" y="2505561"/>
            <a:ext cx="12064945" cy="3699317"/>
          </a:xfrm>
          <a:custGeom>
            <a:avLst/>
            <a:gdLst/>
            <a:ahLst/>
            <a:cxnLst/>
            <a:rect l="l" t="t" r="r" b="b"/>
            <a:pathLst>
              <a:path w="12064945" h="3699317">
                <a:moveTo>
                  <a:pt x="0" y="0"/>
                </a:moveTo>
                <a:lnTo>
                  <a:pt x="12064945" y="0"/>
                </a:lnTo>
                <a:lnTo>
                  <a:pt x="12064945" y="3699317"/>
                </a:lnTo>
                <a:lnTo>
                  <a:pt x="0" y="369931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0322239" y="6204878"/>
            <a:ext cx="7558363" cy="3881939"/>
          </a:xfrm>
          <a:custGeom>
            <a:avLst/>
            <a:gdLst/>
            <a:ahLst/>
            <a:cxnLst/>
            <a:rect l="l" t="t" r="r" b="b"/>
            <a:pathLst>
              <a:path w="7558363" h="3881939">
                <a:moveTo>
                  <a:pt x="0" y="0"/>
                </a:moveTo>
                <a:lnTo>
                  <a:pt x="7558363" y="0"/>
                </a:lnTo>
                <a:lnTo>
                  <a:pt x="7558363" y="3881939"/>
                </a:lnTo>
                <a:lnTo>
                  <a:pt x="0" y="38819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671491" y="1451677"/>
            <a:ext cx="14031807" cy="13262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547"/>
              </a:lnSpc>
            </a:pPr>
            <a:endParaRPr/>
          </a:p>
          <a:p>
            <a:pPr marL="547075" lvl="1" indent="-273537">
              <a:lnSpc>
                <a:spcPts val="3547"/>
              </a:lnSpc>
              <a:buFont typeface="Arial"/>
              <a:buChar char="•"/>
            </a:pPr>
            <a:r>
              <a:rPr lang="en-US" sz="2533">
                <a:solidFill>
                  <a:srgbClr val="FFFFFF"/>
                </a:solidFill>
                <a:latin typeface="Open Sans"/>
              </a:rPr>
              <a:t> plán čerpania podľa rokov a LS: </a:t>
            </a:r>
          </a:p>
          <a:p>
            <a:pPr>
              <a:lnSpc>
                <a:spcPts val="3547"/>
              </a:lnSpc>
            </a:pPr>
            <a:endParaRPr lang="en-US" sz="2533">
              <a:solidFill>
                <a:srgbClr val="FFFFFF"/>
              </a:solidFill>
              <a:latin typeface="Open Sans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-1910156" y="6367863"/>
            <a:ext cx="14031807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  <a:spcBef>
                <a:spcPct val="0"/>
              </a:spcBef>
            </a:pPr>
            <a:r>
              <a:rPr lang="en-US" sz="2199">
                <a:solidFill>
                  <a:srgbClr val="FFFFFF"/>
                </a:solidFill>
                <a:latin typeface="Open Sans"/>
              </a:rPr>
              <a:t>Presun činností medzi rokmi je možný !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721678" y="2644745"/>
            <a:ext cx="4595820" cy="4595820"/>
            <a:chOff x="0" y="0"/>
            <a:chExt cx="1913890" cy="191389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l="l" t="t" r="r" b="b"/>
              <a:pathLst>
                <a:path w="1913890" h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5EDB12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14175546" y="1028700"/>
            <a:ext cx="4112454" cy="5486400"/>
            <a:chOff x="0" y="0"/>
            <a:chExt cx="5483272" cy="7315200"/>
          </a:xfrm>
        </p:grpSpPr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2"/>
            <a:srcRect l="23392" r="23392"/>
            <a:stretch>
              <a:fillRect/>
            </a:stretch>
          </p:blipFill>
          <p:spPr>
            <a:xfrm>
              <a:off x="0" y="0"/>
              <a:ext cx="5483272" cy="7315200"/>
            </a:xfrm>
            <a:prstGeom prst="rect">
              <a:avLst/>
            </a:prstGeom>
          </p:spPr>
        </p:pic>
      </p:grpSp>
      <p:grpSp>
        <p:nvGrpSpPr>
          <p:cNvPr id="6" name="Group 6"/>
          <p:cNvGrpSpPr/>
          <p:nvPr/>
        </p:nvGrpSpPr>
        <p:grpSpPr>
          <a:xfrm>
            <a:off x="9759465" y="3771900"/>
            <a:ext cx="4112454" cy="5486400"/>
            <a:chOff x="0" y="0"/>
            <a:chExt cx="5483272" cy="7315200"/>
          </a:xfrm>
        </p:grpSpPr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3"/>
            <a:srcRect l="23436" r="23436"/>
            <a:stretch>
              <a:fillRect/>
            </a:stretch>
          </p:blipFill>
          <p:spPr>
            <a:xfrm>
              <a:off x="0" y="0"/>
              <a:ext cx="5483272" cy="7315200"/>
            </a:xfrm>
            <a:prstGeom prst="rect">
              <a:avLst/>
            </a:prstGeom>
          </p:spPr>
        </p:pic>
      </p:grpSp>
      <p:grpSp>
        <p:nvGrpSpPr>
          <p:cNvPr id="8" name="Group 8"/>
          <p:cNvGrpSpPr/>
          <p:nvPr/>
        </p:nvGrpSpPr>
        <p:grpSpPr>
          <a:xfrm rot="-10800000">
            <a:off x="9448814" y="3461249"/>
            <a:ext cx="621302" cy="621302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10" name="Group 10"/>
          <p:cNvGrpSpPr/>
          <p:nvPr/>
        </p:nvGrpSpPr>
        <p:grpSpPr>
          <a:xfrm rot="-10800000">
            <a:off x="13599038" y="452192"/>
            <a:ext cx="1153016" cy="1153016"/>
            <a:chOff x="0" y="0"/>
            <a:chExt cx="6350000" cy="63500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12" name="TextBox 12"/>
          <p:cNvSpPr txBox="1"/>
          <p:nvPr/>
        </p:nvSpPr>
        <p:spPr>
          <a:xfrm>
            <a:off x="798154" y="760658"/>
            <a:ext cx="7385812" cy="844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999"/>
              </a:lnSpc>
              <a:spcBef>
                <a:spcPct val="0"/>
              </a:spcBef>
            </a:pPr>
            <a:r>
              <a:rPr lang="en-US" sz="4999">
                <a:solidFill>
                  <a:srgbClr val="FFFFFF"/>
                </a:solidFill>
                <a:latin typeface="Montserrat Ultra-Bold"/>
              </a:rPr>
              <a:t>CLIMAFORCEELIFE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798154" y="1879780"/>
            <a:ext cx="3627261" cy="9766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AKTIVITA: </a:t>
            </a:r>
          </a:p>
          <a:p>
            <a:pPr>
              <a:lnSpc>
                <a:spcPts val="3919"/>
              </a:lnSpc>
              <a:spcBef>
                <a:spcPct val="0"/>
              </a:spcBef>
            </a:pPr>
            <a:endParaRPr lang="en-US" sz="2799" spc="674">
              <a:solidFill>
                <a:srgbClr val="5EDB12"/>
              </a:solidFill>
              <a:latin typeface="Open Sans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798154" y="2606645"/>
            <a:ext cx="10399311" cy="53164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68"/>
              </a:lnSpc>
            </a:pPr>
            <a:r>
              <a:rPr lang="en-US" sz="2191">
                <a:solidFill>
                  <a:srgbClr val="FFFFFF"/>
                </a:solidFill>
                <a:latin typeface="Open Sans Bold"/>
              </a:rPr>
              <a:t>AKTIVITA C.1</a:t>
            </a:r>
            <a:r>
              <a:rPr lang="en-US" sz="2191">
                <a:solidFill>
                  <a:srgbClr val="FFFFFF"/>
                </a:solidFill>
                <a:latin typeface="Open Sans"/>
              </a:rPr>
              <a:t> - Aplikácia klimaticky inteligentných lesníckych opatrení v demonštračných lokalitách: </a:t>
            </a:r>
          </a:p>
          <a:p>
            <a:pPr marL="473171" lvl="1" indent="-236585">
              <a:lnSpc>
                <a:spcPts val="3068"/>
              </a:lnSpc>
              <a:buFont typeface="Arial"/>
              <a:buChar char="•"/>
            </a:pPr>
            <a:r>
              <a:rPr lang="en-US" sz="2191">
                <a:solidFill>
                  <a:srgbClr val="FFFFFF"/>
                </a:solidFill>
                <a:latin typeface="Open Sans"/>
              </a:rPr>
              <a:t>Rekonštrukcia porastov so zastúpením smreka viac ako 30 %</a:t>
            </a:r>
          </a:p>
          <a:p>
            <a:pPr marL="473171" lvl="1" indent="-236585">
              <a:lnSpc>
                <a:spcPts val="3068"/>
              </a:lnSpc>
              <a:buFont typeface="Arial"/>
              <a:buChar char="•"/>
            </a:pPr>
            <a:r>
              <a:rPr lang="en-US" sz="2191">
                <a:solidFill>
                  <a:srgbClr val="FFFFFF"/>
                </a:solidFill>
                <a:latin typeface="Open Sans"/>
              </a:rPr>
              <a:t>Prečistky</a:t>
            </a:r>
          </a:p>
          <a:p>
            <a:pPr marL="473171" lvl="1" indent="-236585">
              <a:lnSpc>
                <a:spcPts val="3068"/>
              </a:lnSpc>
              <a:buFont typeface="Arial"/>
              <a:buChar char="•"/>
            </a:pPr>
            <a:r>
              <a:rPr lang="en-US" sz="2191">
                <a:solidFill>
                  <a:srgbClr val="FFFFFF"/>
                </a:solidFill>
                <a:latin typeface="Open Sans"/>
              </a:rPr>
              <a:t>Prebierky do 50 rokov</a:t>
            </a:r>
          </a:p>
          <a:p>
            <a:pPr marL="473171" lvl="1" indent="-236585">
              <a:lnSpc>
                <a:spcPts val="3068"/>
              </a:lnSpc>
              <a:buFont typeface="Arial"/>
              <a:buChar char="•"/>
            </a:pPr>
            <a:r>
              <a:rPr lang="en-US" sz="2191">
                <a:solidFill>
                  <a:srgbClr val="FFFFFF"/>
                </a:solidFill>
                <a:latin typeface="Open Sans"/>
              </a:rPr>
              <a:t>Experimentálne prebierky </a:t>
            </a:r>
          </a:p>
          <a:p>
            <a:pPr>
              <a:lnSpc>
                <a:spcPts val="3068"/>
              </a:lnSpc>
            </a:pPr>
            <a:endParaRPr lang="en-US" sz="2191">
              <a:solidFill>
                <a:srgbClr val="FFFFFF"/>
              </a:solidFill>
              <a:latin typeface="Open Sans"/>
            </a:endParaRPr>
          </a:p>
          <a:p>
            <a:pPr>
              <a:lnSpc>
                <a:spcPts val="3068"/>
              </a:lnSpc>
            </a:pPr>
            <a:r>
              <a:rPr lang="en-US" sz="2191">
                <a:solidFill>
                  <a:srgbClr val="FFFFFF"/>
                </a:solidFill>
                <a:latin typeface="Open Sans Bold"/>
              </a:rPr>
              <a:t>AKTIVITA C.7</a:t>
            </a:r>
            <a:r>
              <a:rPr lang="en-US" sz="2191">
                <a:solidFill>
                  <a:srgbClr val="FFFFFF"/>
                </a:solidFill>
                <a:latin typeface="Open Sans"/>
              </a:rPr>
              <a:t> - Vodozádržné opatrenia na zvýšenie odolnosti</a:t>
            </a:r>
          </a:p>
          <a:p>
            <a:pPr>
              <a:lnSpc>
                <a:spcPts val="3068"/>
              </a:lnSpc>
            </a:pPr>
            <a:r>
              <a:rPr lang="en-US" sz="2191">
                <a:solidFill>
                  <a:srgbClr val="FFFFFF"/>
                </a:solidFill>
                <a:latin typeface="Open Sans"/>
              </a:rPr>
              <a:t>lesov voči klimatickej zmene</a:t>
            </a:r>
          </a:p>
          <a:p>
            <a:pPr marL="473171" lvl="1" indent="-236585">
              <a:lnSpc>
                <a:spcPts val="3068"/>
              </a:lnSpc>
              <a:buFont typeface="Arial"/>
              <a:buChar char="•"/>
            </a:pPr>
            <a:r>
              <a:rPr lang="en-US" sz="2191">
                <a:solidFill>
                  <a:srgbClr val="FFFFFF"/>
                </a:solidFill>
                <a:latin typeface="Open Sans"/>
              </a:rPr>
              <a:t>Bulkovec I.</a:t>
            </a:r>
          </a:p>
          <a:p>
            <a:pPr marL="473171" lvl="1" indent="-236585">
              <a:lnSpc>
                <a:spcPts val="3068"/>
              </a:lnSpc>
              <a:buFont typeface="Arial"/>
              <a:buChar char="•"/>
            </a:pPr>
            <a:r>
              <a:rPr lang="en-US" sz="2191">
                <a:solidFill>
                  <a:srgbClr val="FFFFFF"/>
                </a:solidFill>
                <a:latin typeface="Open Sans"/>
              </a:rPr>
              <a:t>Bulkovec II.</a:t>
            </a:r>
          </a:p>
          <a:p>
            <a:pPr marL="473171" lvl="1" indent="-236585">
              <a:lnSpc>
                <a:spcPts val="3068"/>
              </a:lnSpc>
              <a:buFont typeface="Arial"/>
              <a:buChar char="•"/>
            </a:pPr>
            <a:r>
              <a:rPr lang="en-US" sz="2191">
                <a:solidFill>
                  <a:srgbClr val="FFFFFF"/>
                </a:solidFill>
                <a:latin typeface="Open Sans"/>
              </a:rPr>
              <a:t>Bulkovec III.</a:t>
            </a:r>
          </a:p>
          <a:p>
            <a:pPr marL="473171" lvl="1" indent="-236585">
              <a:lnSpc>
                <a:spcPts val="3068"/>
              </a:lnSpc>
              <a:buFont typeface="Arial"/>
              <a:buChar char="•"/>
            </a:pPr>
            <a:r>
              <a:rPr lang="en-US" sz="2191">
                <a:solidFill>
                  <a:srgbClr val="FFFFFF"/>
                </a:solidFill>
                <a:latin typeface="Open Sans"/>
              </a:rPr>
              <a:t>Gbelský les</a:t>
            </a:r>
          </a:p>
          <a:p>
            <a:pPr>
              <a:lnSpc>
                <a:spcPts val="3068"/>
              </a:lnSpc>
            </a:pPr>
            <a:endParaRPr lang="en-US" sz="2191">
              <a:solidFill>
                <a:srgbClr val="FFFFFF"/>
              </a:solidFill>
              <a:latin typeface="Open San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10412159" y="1490281"/>
            <a:ext cx="7306439" cy="7306439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655320" y="655320"/>
              <a:ext cx="5039360" cy="5039360"/>
            </a:xfrm>
            <a:custGeom>
              <a:avLst/>
              <a:gdLst/>
              <a:ahLst/>
              <a:cxnLst/>
              <a:rect l="l" t="t" r="r" b="b"/>
              <a:pathLst>
                <a:path w="5039360" h="5039360">
                  <a:moveTo>
                    <a:pt x="2519680" y="0"/>
                  </a:moveTo>
                  <a:cubicBezTo>
                    <a:pt x="1127760" y="0"/>
                    <a:pt x="0" y="1127760"/>
                    <a:pt x="0" y="2519680"/>
                  </a:cubicBezTo>
                  <a:cubicBezTo>
                    <a:pt x="0" y="3911600"/>
                    <a:pt x="1127760" y="5039360"/>
                    <a:pt x="2519680" y="5039360"/>
                  </a:cubicBezTo>
                  <a:cubicBezTo>
                    <a:pt x="3911600" y="5039360"/>
                    <a:pt x="5039360" y="3911600"/>
                    <a:pt x="5039360" y="2519680"/>
                  </a:cubicBezTo>
                  <a:cubicBezTo>
                    <a:pt x="5039360" y="1127760"/>
                    <a:pt x="3911600" y="0"/>
                    <a:pt x="2519680" y="0"/>
                  </a:cubicBezTo>
                  <a:close/>
                </a:path>
              </a:pathLst>
            </a:custGeom>
            <a:blipFill>
              <a:blip r:embed="rId2"/>
              <a:stretch>
                <a:fillRect l="-27247" t="-913" r="-27864" b="-104908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3670" y="0"/>
                    <a:pt x="0" y="1424940"/>
                    <a:pt x="0" y="3175000"/>
                  </a:cubicBezTo>
                  <a:cubicBezTo>
                    <a:pt x="0" y="4925060"/>
                    <a:pt x="1423670" y="6350000"/>
                    <a:pt x="3175000" y="6350000"/>
                  </a:cubicBezTo>
                  <a:cubicBezTo>
                    <a:pt x="4925060" y="6350000"/>
                    <a:pt x="6350000" y="4926330"/>
                    <a:pt x="6350000" y="3175000"/>
                  </a:cubicBezTo>
                  <a:cubicBezTo>
                    <a:pt x="6350000" y="1424940"/>
                    <a:pt x="4926330" y="0"/>
                    <a:pt x="3175000" y="0"/>
                  </a:cubicBezTo>
                  <a:close/>
                  <a:moveTo>
                    <a:pt x="3175000" y="5833110"/>
                  </a:moveTo>
                  <a:cubicBezTo>
                    <a:pt x="1709420" y="5833110"/>
                    <a:pt x="516890" y="4640580"/>
                    <a:pt x="516890" y="3175000"/>
                  </a:cubicBezTo>
                  <a:cubicBezTo>
                    <a:pt x="516890" y="1709420"/>
                    <a:pt x="1709420" y="516890"/>
                    <a:pt x="3175000" y="516890"/>
                  </a:cubicBezTo>
                  <a:cubicBezTo>
                    <a:pt x="4640580" y="516890"/>
                    <a:pt x="5833110" y="1709420"/>
                    <a:pt x="5833110" y="3175000"/>
                  </a:cubicBezTo>
                  <a:cubicBezTo>
                    <a:pt x="5833110" y="4640580"/>
                    <a:pt x="4640580" y="5833110"/>
                    <a:pt x="3175000" y="5833110"/>
                  </a:cubicBezTo>
                  <a:close/>
                </a:path>
              </a:pathLst>
            </a:custGeom>
            <a:solidFill>
              <a:srgbClr val="5EDB12"/>
            </a:solidFill>
          </p:spPr>
        </p:sp>
      </p:grpSp>
      <p:grpSp>
        <p:nvGrpSpPr>
          <p:cNvPr id="5" name="Group 5"/>
          <p:cNvGrpSpPr/>
          <p:nvPr/>
        </p:nvGrpSpPr>
        <p:grpSpPr>
          <a:xfrm rot="-10800000">
            <a:off x="17097296" y="7820147"/>
            <a:ext cx="621302" cy="621302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7" name="Group 7"/>
          <p:cNvGrpSpPr/>
          <p:nvPr/>
        </p:nvGrpSpPr>
        <p:grpSpPr>
          <a:xfrm rot="-10800000">
            <a:off x="9985278" y="1225795"/>
            <a:ext cx="1153016" cy="1153016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4309748" y="5000185"/>
            <a:ext cx="982124" cy="1110484"/>
            <a:chOff x="0" y="0"/>
            <a:chExt cx="718849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718849" cy="812800"/>
            </a:xfrm>
            <a:custGeom>
              <a:avLst/>
              <a:gdLst/>
              <a:ahLst/>
              <a:cxnLst/>
              <a:rect l="l" t="t" r="r" b="b"/>
              <a:pathLst>
                <a:path w="718849" h="812800">
                  <a:moveTo>
                    <a:pt x="718849" y="406400"/>
                  </a:moveTo>
                  <a:lnTo>
                    <a:pt x="312449" y="0"/>
                  </a:lnTo>
                  <a:lnTo>
                    <a:pt x="312449" y="203200"/>
                  </a:lnTo>
                  <a:lnTo>
                    <a:pt x="0" y="203200"/>
                  </a:lnTo>
                  <a:lnTo>
                    <a:pt x="0" y="609600"/>
                  </a:lnTo>
                  <a:lnTo>
                    <a:pt x="312449" y="609600"/>
                  </a:lnTo>
                  <a:lnTo>
                    <a:pt x="312449" y="812800"/>
                  </a:lnTo>
                  <a:lnTo>
                    <a:pt x="718849" y="4064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165100"/>
              <a:ext cx="617249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79"/>
                </a:lnSpc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798154" y="1764203"/>
            <a:ext cx="8987436" cy="692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99"/>
              </a:lnSpc>
              <a:spcBef>
                <a:spcPct val="0"/>
              </a:spcBef>
            </a:pPr>
            <a:r>
              <a:rPr lang="en-US" sz="1999">
                <a:solidFill>
                  <a:srgbClr val="5EDB12"/>
                </a:solidFill>
                <a:latin typeface="Open Sans Bold"/>
              </a:rPr>
              <a:t>AKTIVITA C.1 - Aplikácia klimaticky inteligentných lesníckych opatrení v demonštračných lokalitách: 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798154" y="760658"/>
            <a:ext cx="7385812" cy="844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999"/>
              </a:lnSpc>
              <a:spcBef>
                <a:spcPct val="0"/>
              </a:spcBef>
            </a:pPr>
            <a:r>
              <a:rPr lang="en-US" sz="4999">
                <a:solidFill>
                  <a:srgbClr val="FFFFFF"/>
                </a:solidFill>
                <a:latin typeface="Montserrat Ultra-Bold"/>
              </a:rPr>
              <a:t>CLIMAFORCEELIFE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760738" y="2618279"/>
            <a:ext cx="7950696" cy="74021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  <a:spcBef>
                <a:spcPct val="0"/>
              </a:spcBef>
            </a:pPr>
            <a:r>
              <a:rPr lang="en-US" sz="2199">
                <a:solidFill>
                  <a:srgbClr val="FFFFFF"/>
                </a:solidFill>
                <a:latin typeface="Open Sans"/>
              </a:rPr>
              <a:t>Rekonštrukcia porastov so zastúpením smreka viac ako 30 %:</a:t>
            </a:r>
          </a:p>
          <a:p>
            <a:pPr marL="474976" lvl="1" indent="-237488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Lesná správa: 07,08,09,11</a:t>
            </a:r>
          </a:p>
          <a:p>
            <a:pPr marL="474976" lvl="1" indent="-237488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Harmonogram: 2021 - 2027</a:t>
            </a:r>
          </a:p>
          <a:p>
            <a:pPr marL="474976" lvl="1" indent="-237488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Pestebná činnosť: 55 ha</a:t>
            </a:r>
          </a:p>
          <a:p>
            <a:pPr marL="474976" lvl="1" indent="-237488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Rozpočet: 436 000,00 €</a:t>
            </a:r>
          </a:p>
          <a:p>
            <a:pPr marL="474976" lvl="1" indent="-237488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Čerpanie:</a:t>
            </a:r>
          </a:p>
          <a:p>
            <a:pPr marL="949952" lvl="2" indent="-316651">
              <a:lnSpc>
                <a:spcPts val="3079"/>
              </a:lnSpc>
              <a:spcBef>
                <a:spcPct val="0"/>
              </a:spcBef>
              <a:buFont typeface="Arial"/>
              <a:buChar char="⚬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2021: 14 424,40 €</a:t>
            </a:r>
          </a:p>
          <a:p>
            <a:pPr marL="949952" lvl="2" indent="-316651">
              <a:lnSpc>
                <a:spcPts val="3079"/>
              </a:lnSpc>
              <a:spcBef>
                <a:spcPct val="0"/>
              </a:spcBef>
              <a:buFont typeface="Arial"/>
              <a:buChar char="⚬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2022: 57 857,28 €</a:t>
            </a:r>
          </a:p>
          <a:p>
            <a:pPr marL="949952" lvl="2" indent="-316651">
              <a:lnSpc>
                <a:spcPts val="3079"/>
              </a:lnSpc>
              <a:spcBef>
                <a:spcPct val="0"/>
              </a:spcBef>
              <a:buFont typeface="Arial"/>
              <a:buChar char="⚬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2023: 39 889,04 </a:t>
            </a:r>
          </a:p>
          <a:p>
            <a:pPr marL="474976" lvl="1" indent="-237488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% plnenia: 25,73 %</a:t>
            </a:r>
          </a:p>
          <a:p>
            <a:pPr>
              <a:lnSpc>
                <a:spcPts val="3079"/>
              </a:lnSpc>
              <a:spcBef>
                <a:spcPct val="0"/>
              </a:spcBef>
            </a:pPr>
            <a:endParaRPr lang="en-US" sz="2199">
              <a:solidFill>
                <a:srgbClr val="FFFFFF"/>
              </a:solidFill>
              <a:latin typeface="Open Sans Bold"/>
            </a:endParaRPr>
          </a:p>
          <a:p>
            <a:pPr algn="just">
              <a:lnSpc>
                <a:spcPts val="3079"/>
              </a:lnSpc>
              <a:spcBef>
                <a:spcPct val="0"/>
              </a:spcBef>
            </a:pPr>
            <a:r>
              <a:rPr lang="en-US" sz="2199">
                <a:solidFill>
                  <a:srgbClr val="FFFFFF"/>
                </a:solidFill>
                <a:latin typeface="Open Sans"/>
              </a:rPr>
              <a:t>Prečistky: </a:t>
            </a:r>
          </a:p>
          <a:p>
            <a:pPr marL="474976" lvl="1" indent="-237488" algn="just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Lesná správa: 01,03</a:t>
            </a:r>
          </a:p>
          <a:p>
            <a:pPr marL="474976" lvl="1" indent="-237488" algn="just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Harmonogram: 2021 - 2027</a:t>
            </a:r>
          </a:p>
          <a:p>
            <a:pPr marL="474976" lvl="1" indent="-237488" algn="just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Pestebná činnosť: 240 ha</a:t>
            </a:r>
          </a:p>
          <a:p>
            <a:pPr marL="474976" lvl="1" indent="-237488" algn="just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Rozpočet: 48 000,00 €</a:t>
            </a:r>
          </a:p>
          <a:p>
            <a:pPr marL="474976" lvl="1" indent="-237488" algn="just">
              <a:lnSpc>
                <a:spcPts val="3079"/>
              </a:lnSpc>
              <a:spcBef>
                <a:spcPct val="0"/>
              </a:spcBef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Čerpanie 2022: 14 176,24 €</a:t>
            </a:r>
          </a:p>
          <a:p>
            <a:pPr marL="474976" lvl="1" indent="-237488" algn="just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% plnenia: 29,53 %</a:t>
            </a:r>
          </a:p>
          <a:p>
            <a:pPr algn="just">
              <a:lnSpc>
                <a:spcPts val="3079"/>
              </a:lnSpc>
            </a:pPr>
            <a:endParaRPr lang="en-US" sz="2199">
              <a:solidFill>
                <a:srgbClr val="FFFFFF"/>
              </a:solidFill>
              <a:latin typeface="Open Sans Bold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2685920" y="5302697"/>
            <a:ext cx="7875865" cy="4483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39"/>
              </a:lnSpc>
              <a:spcBef>
                <a:spcPct val="0"/>
              </a:spcBef>
            </a:pPr>
            <a:r>
              <a:rPr lang="en-US" sz="2599">
                <a:solidFill>
                  <a:srgbClr val="FFFFFF"/>
                </a:solidFill>
                <a:latin typeface="Open Sans Bold"/>
              </a:rPr>
              <a:t>112 170,72 €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10412159" y="1490281"/>
            <a:ext cx="7306439" cy="7306439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655320" y="655320"/>
              <a:ext cx="5039360" cy="5039360"/>
            </a:xfrm>
            <a:custGeom>
              <a:avLst/>
              <a:gdLst/>
              <a:ahLst/>
              <a:cxnLst/>
              <a:rect l="l" t="t" r="r" b="b"/>
              <a:pathLst>
                <a:path w="5039360" h="5039360">
                  <a:moveTo>
                    <a:pt x="2519680" y="0"/>
                  </a:moveTo>
                  <a:cubicBezTo>
                    <a:pt x="1127760" y="0"/>
                    <a:pt x="0" y="1127760"/>
                    <a:pt x="0" y="2519680"/>
                  </a:cubicBezTo>
                  <a:cubicBezTo>
                    <a:pt x="0" y="3911600"/>
                    <a:pt x="1127760" y="5039360"/>
                    <a:pt x="2519680" y="5039360"/>
                  </a:cubicBezTo>
                  <a:cubicBezTo>
                    <a:pt x="3911600" y="5039360"/>
                    <a:pt x="5039360" y="3911600"/>
                    <a:pt x="5039360" y="2519680"/>
                  </a:cubicBezTo>
                  <a:cubicBezTo>
                    <a:pt x="5039360" y="1127760"/>
                    <a:pt x="3911600" y="0"/>
                    <a:pt x="2519680" y="0"/>
                  </a:cubicBezTo>
                  <a:close/>
                </a:path>
              </a:pathLst>
            </a:custGeom>
            <a:blipFill>
              <a:blip r:embed="rId2"/>
              <a:stretch>
                <a:fillRect l="-14547" t="-8954" r="-79585" b="-28451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3670" y="0"/>
                    <a:pt x="0" y="1424940"/>
                    <a:pt x="0" y="3175000"/>
                  </a:cubicBezTo>
                  <a:cubicBezTo>
                    <a:pt x="0" y="4925060"/>
                    <a:pt x="1423670" y="6350000"/>
                    <a:pt x="3175000" y="6350000"/>
                  </a:cubicBezTo>
                  <a:cubicBezTo>
                    <a:pt x="4925060" y="6350000"/>
                    <a:pt x="6350000" y="4926330"/>
                    <a:pt x="6350000" y="3175000"/>
                  </a:cubicBezTo>
                  <a:cubicBezTo>
                    <a:pt x="6350000" y="1424940"/>
                    <a:pt x="4926330" y="0"/>
                    <a:pt x="3175000" y="0"/>
                  </a:cubicBezTo>
                  <a:close/>
                  <a:moveTo>
                    <a:pt x="3175000" y="5833110"/>
                  </a:moveTo>
                  <a:cubicBezTo>
                    <a:pt x="1709420" y="5833110"/>
                    <a:pt x="516890" y="4640580"/>
                    <a:pt x="516890" y="3175000"/>
                  </a:cubicBezTo>
                  <a:cubicBezTo>
                    <a:pt x="516890" y="1709420"/>
                    <a:pt x="1709420" y="516890"/>
                    <a:pt x="3175000" y="516890"/>
                  </a:cubicBezTo>
                  <a:cubicBezTo>
                    <a:pt x="4640580" y="516890"/>
                    <a:pt x="5833110" y="1709420"/>
                    <a:pt x="5833110" y="3175000"/>
                  </a:cubicBezTo>
                  <a:cubicBezTo>
                    <a:pt x="5833110" y="4640580"/>
                    <a:pt x="4640580" y="5833110"/>
                    <a:pt x="3175000" y="5833110"/>
                  </a:cubicBezTo>
                  <a:close/>
                </a:path>
              </a:pathLst>
            </a:custGeom>
            <a:solidFill>
              <a:srgbClr val="5EDB12"/>
            </a:solidFill>
          </p:spPr>
        </p:sp>
      </p:grpSp>
      <p:grpSp>
        <p:nvGrpSpPr>
          <p:cNvPr id="5" name="Group 5"/>
          <p:cNvGrpSpPr/>
          <p:nvPr/>
        </p:nvGrpSpPr>
        <p:grpSpPr>
          <a:xfrm rot="-10800000">
            <a:off x="17097296" y="7820147"/>
            <a:ext cx="621302" cy="621302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7" name="Group 7"/>
          <p:cNvGrpSpPr/>
          <p:nvPr/>
        </p:nvGrpSpPr>
        <p:grpSpPr>
          <a:xfrm rot="-10800000">
            <a:off x="9985278" y="1225795"/>
            <a:ext cx="1153016" cy="1153016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798154" y="1764203"/>
            <a:ext cx="8987436" cy="692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99"/>
              </a:lnSpc>
              <a:spcBef>
                <a:spcPct val="0"/>
              </a:spcBef>
            </a:pPr>
            <a:r>
              <a:rPr lang="en-US" sz="1999">
                <a:solidFill>
                  <a:srgbClr val="5EDB12"/>
                </a:solidFill>
                <a:latin typeface="Open Sans Bold"/>
              </a:rPr>
              <a:t>AKTIVITA C.1 - Aplikácia klimaticky inteligentných lesníckych opatrení v demonštračných lokalitách: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798154" y="760658"/>
            <a:ext cx="7385812" cy="844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999"/>
              </a:lnSpc>
              <a:spcBef>
                <a:spcPct val="0"/>
              </a:spcBef>
            </a:pPr>
            <a:r>
              <a:rPr lang="en-US" sz="4999">
                <a:solidFill>
                  <a:srgbClr val="FFFFFF"/>
                </a:solidFill>
                <a:latin typeface="Montserrat Ultra-Bold"/>
              </a:rPr>
              <a:t>CLIMAFORCEELIFE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798154" y="2618279"/>
            <a:ext cx="8324043" cy="85737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79"/>
              </a:lnSpc>
            </a:pPr>
            <a:r>
              <a:rPr lang="en-US" sz="2199">
                <a:solidFill>
                  <a:srgbClr val="FFFFFF"/>
                </a:solidFill>
                <a:latin typeface="Open Sans"/>
              </a:rPr>
              <a:t>Prebierky do 50 rokov: </a:t>
            </a:r>
          </a:p>
          <a:p>
            <a:pPr marL="474976" lvl="1" indent="-237488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Harmonogram: 2022 - 2027</a:t>
            </a:r>
          </a:p>
          <a:p>
            <a:pPr marL="474976" lvl="1" indent="-237488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Výmera na projekt: 450 ha </a:t>
            </a:r>
          </a:p>
          <a:p>
            <a:pPr marL="474976" lvl="1" indent="-237488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Rozpočet: 315 000,00 €</a:t>
            </a:r>
          </a:p>
          <a:p>
            <a:pPr marL="474976" lvl="1" indent="-237488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Čerpanie: </a:t>
            </a:r>
          </a:p>
          <a:p>
            <a:pPr marL="949952" lvl="2" indent="-316651">
              <a:lnSpc>
                <a:spcPts val="3079"/>
              </a:lnSpc>
              <a:buFont typeface="Arial"/>
              <a:buChar char="⚬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2022: 107 751,90 €</a:t>
            </a:r>
          </a:p>
          <a:p>
            <a:pPr marL="474976" lvl="1" indent="-237488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% plnenia: 34,21 %</a:t>
            </a:r>
          </a:p>
          <a:p>
            <a:pPr>
              <a:lnSpc>
                <a:spcPts val="3079"/>
              </a:lnSpc>
            </a:pPr>
            <a:endParaRPr lang="en-US" sz="21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3079"/>
              </a:lnSpc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PLÁN NA PRVÝ POLROK:</a:t>
            </a:r>
          </a:p>
          <a:p>
            <a:pPr marL="474976" lvl="1" indent="-237488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"/>
              </a:rPr>
              <a:t>prečisty a prebierky do 50 r.</a:t>
            </a:r>
            <a:r>
              <a:rPr lang="en-US" sz="2199">
                <a:solidFill>
                  <a:srgbClr val="FFFFFF"/>
                </a:solidFill>
                <a:latin typeface="Open Sans Bold"/>
              </a:rPr>
              <a:t> </a:t>
            </a:r>
          </a:p>
          <a:p>
            <a:pPr marL="474976" lvl="1" indent="-237488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do 06/2024 vykonať 300 ha</a:t>
            </a:r>
          </a:p>
          <a:p>
            <a:pPr marL="474976" lvl="1" indent="-237488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vykonané ku 02/2024:</a:t>
            </a:r>
          </a:p>
          <a:p>
            <a:pPr marL="949952" lvl="2" indent="-316651">
              <a:lnSpc>
                <a:spcPts val="3079"/>
              </a:lnSpc>
              <a:buFont typeface="Arial"/>
              <a:buChar char="⚬"/>
            </a:pPr>
            <a:r>
              <a:rPr lang="en-US" sz="2199">
                <a:solidFill>
                  <a:srgbClr val="FFFFFF"/>
                </a:solidFill>
                <a:latin typeface="Open Sans"/>
              </a:rPr>
              <a:t>prečistky -  85,10 ha</a:t>
            </a:r>
          </a:p>
          <a:p>
            <a:pPr marL="949952" lvl="2" indent="-316651">
              <a:lnSpc>
                <a:spcPts val="3079"/>
              </a:lnSpc>
              <a:buFont typeface="Arial"/>
              <a:buChar char="⚬"/>
            </a:pPr>
            <a:r>
              <a:rPr lang="en-US" sz="2199">
                <a:solidFill>
                  <a:srgbClr val="FFFFFF"/>
                </a:solidFill>
                <a:latin typeface="Open Sans"/>
              </a:rPr>
              <a:t>prebierky do 50 r. - 28,41 ha</a:t>
            </a:r>
          </a:p>
          <a:p>
            <a:pPr marL="949952" lvl="2" indent="-316651">
              <a:lnSpc>
                <a:spcPts val="3079"/>
              </a:lnSpc>
              <a:buFont typeface="Arial"/>
              <a:buChar char="⚬"/>
            </a:pPr>
            <a:r>
              <a:rPr lang="en-US" sz="2199">
                <a:solidFill>
                  <a:srgbClr val="FFFFFF"/>
                </a:solidFill>
                <a:latin typeface="Open Sans"/>
              </a:rPr>
              <a:t>spolu - 113,51 ha</a:t>
            </a:r>
          </a:p>
          <a:p>
            <a:pPr marL="474976" lvl="1" indent="-237488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zostáva vykonať: 186,49 ha</a:t>
            </a:r>
          </a:p>
          <a:p>
            <a:pPr>
              <a:lnSpc>
                <a:spcPts val="3079"/>
              </a:lnSpc>
            </a:pPr>
            <a:endParaRPr lang="en-US" sz="21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3079"/>
              </a:lnSpc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PLÁN DO 09/2027 - koniec projektu: 690 ha</a:t>
            </a:r>
          </a:p>
          <a:p>
            <a:pPr>
              <a:lnSpc>
                <a:spcPts val="3079"/>
              </a:lnSpc>
            </a:pPr>
            <a:endParaRPr lang="en-US" sz="21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3079"/>
              </a:lnSpc>
            </a:pPr>
            <a:endParaRPr lang="en-US" sz="2199">
              <a:solidFill>
                <a:srgbClr val="FFFFFF"/>
              </a:solidFill>
              <a:latin typeface="Open Sans Bold"/>
            </a:endParaRPr>
          </a:p>
          <a:p>
            <a:pPr algn="ctr">
              <a:lnSpc>
                <a:spcPts val="3079"/>
              </a:lnSpc>
            </a:pPr>
            <a:endParaRPr lang="en-US" sz="2199">
              <a:solidFill>
                <a:srgbClr val="FFFFFF"/>
              </a:solidFill>
              <a:latin typeface="Open Sans Bold"/>
            </a:endParaRPr>
          </a:p>
          <a:p>
            <a:pPr algn="ctr">
              <a:lnSpc>
                <a:spcPts val="3079"/>
              </a:lnSpc>
            </a:pPr>
            <a:endParaRPr lang="en-US" sz="2199">
              <a:solidFill>
                <a:srgbClr val="FFFFFF"/>
              </a:solidFill>
              <a:latin typeface="Open Sans Bold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16637998" y="8486068"/>
            <a:ext cx="621302" cy="621302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4" name="Group 4"/>
          <p:cNvGrpSpPr/>
          <p:nvPr/>
        </p:nvGrpSpPr>
        <p:grpSpPr>
          <a:xfrm rot="-10800000">
            <a:off x="10058534" y="1028700"/>
            <a:ext cx="1153016" cy="1153016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10412159" y="1490281"/>
            <a:ext cx="7306439" cy="7306439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655320" y="655320"/>
              <a:ext cx="5039360" cy="5039360"/>
            </a:xfrm>
            <a:custGeom>
              <a:avLst/>
              <a:gdLst/>
              <a:ahLst/>
              <a:cxnLst/>
              <a:rect l="l" t="t" r="r" b="b"/>
              <a:pathLst>
                <a:path w="5039360" h="5039360">
                  <a:moveTo>
                    <a:pt x="2519680" y="0"/>
                  </a:moveTo>
                  <a:cubicBezTo>
                    <a:pt x="1127760" y="0"/>
                    <a:pt x="0" y="1127760"/>
                    <a:pt x="0" y="2519680"/>
                  </a:cubicBezTo>
                  <a:cubicBezTo>
                    <a:pt x="0" y="3911600"/>
                    <a:pt x="1127760" y="5039360"/>
                    <a:pt x="2519680" y="5039360"/>
                  </a:cubicBezTo>
                  <a:cubicBezTo>
                    <a:pt x="3911600" y="5039360"/>
                    <a:pt x="5039360" y="3911600"/>
                    <a:pt x="5039360" y="2519680"/>
                  </a:cubicBezTo>
                  <a:cubicBezTo>
                    <a:pt x="5039360" y="1127760"/>
                    <a:pt x="3911600" y="0"/>
                    <a:pt x="2519680" y="0"/>
                  </a:cubicBezTo>
                  <a:close/>
                </a:path>
              </a:pathLst>
            </a:custGeom>
            <a:blipFill>
              <a:blip r:embed="rId2"/>
              <a:stretch>
                <a:fillRect l="-41800" t="-9929" r="-27104" b="-22745"/>
              </a:stretch>
            </a:blipFill>
          </p:spPr>
        </p:sp>
        <p:sp>
          <p:nvSpPr>
            <p:cNvPr id="8" name="Freeform 8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3670" y="0"/>
                    <a:pt x="0" y="1424940"/>
                    <a:pt x="0" y="3175000"/>
                  </a:cubicBezTo>
                  <a:cubicBezTo>
                    <a:pt x="0" y="4925060"/>
                    <a:pt x="1423670" y="6350000"/>
                    <a:pt x="3175000" y="6350000"/>
                  </a:cubicBezTo>
                  <a:cubicBezTo>
                    <a:pt x="4925060" y="6350000"/>
                    <a:pt x="6350000" y="4926330"/>
                    <a:pt x="6350000" y="3175000"/>
                  </a:cubicBezTo>
                  <a:cubicBezTo>
                    <a:pt x="6350000" y="1424940"/>
                    <a:pt x="4926330" y="0"/>
                    <a:pt x="3175000" y="0"/>
                  </a:cubicBezTo>
                  <a:close/>
                  <a:moveTo>
                    <a:pt x="3175000" y="5833110"/>
                  </a:moveTo>
                  <a:cubicBezTo>
                    <a:pt x="1709420" y="5833110"/>
                    <a:pt x="516890" y="4640580"/>
                    <a:pt x="516890" y="3175000"/>
                  </a:cubicBezTo>
                  <a:cubicBezTo>
                    <a:pt x="516890" y="1709420"/>
                    <a:pt x="1709420" y="516890"/>
                    <a:pt x="3175000" y="516890"/>
                  </a:cubicBezTo>
                  <a:cubicBezTo>
                    <a:pt x="4640580" y="516890"/>
                    <a:pt x="5833110" y="1709420"/>
                    <a:pt x="5833110" y="3175000"/>
                  </a:cubicBezTo>
                  <a:cubicBezTo>
                    <a:pt x="5833110" y="4640580"/>
                    <a:pt x="4640580" y="5833110"/>
                    <a:pt x="3175000" y="5833110"/>
                  </a:cubicBezTo>
                  <a:close/>
                </a:path>
              </a:pathLst>
            </a:custGeom>
            <a:solidFill>
              <a:srgbClr val="5EDB12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798154" y="1764203"/>
            <a:ext cx="8987436" cy="692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99"/>
              </a:lnSpc>
              <a:spcBef>
                <a:spcPct val="0"/>
              </a:spcBef>
            </a:pPr>
            <a:r>
              <a:rPr lang="en-US" sz="1999">
                <a:solidFill>
                  <a:srgbClr val="5EDB12"/>
                </a:solidFill>
                <a:latin typeface="Open Sans Bold"/>
              </a:rPr>
              <a:t>AKTIVITA C.1 - Aplikácia klimaticky inteligentných lesníckych opatrení v demonštračných lokalitách: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798154" y="760658"/>
            <a:ext cx="7385812" cy="844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999"/>
              </a:lnSpc>
              <a:spcBef>
                <a:spcPct val="0"/>
              </a:spcBef>
            </a:pPr>
            <a:r>
              <a:rPr lang="en-US" sz="4999">
                <a:solidFill>
                  <a:srgbClr val="FFFFFF"/>
                </a:solidFill>
                <a:latin typeface="Montserrat Ultra-Bold"/>
              </a:rPr>
              <a:t>CLIMAFORCEELIFE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798154" y="2618279"/>
            <a:ext cx="9113639" cy="6621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079"/>
              </a:lnSpc>
            </a:pPr>
            <a:r>
              <a:rPr lang="en-US" sz="2199">
                <a:solidFill>
                  <a:srgbClr val="FFFFFF"/>
                </a:solidFill>
                <a:latin typeface="Open Sans"/>
              </a:rPr>
              <a:t>Experimentálne prebierky:</a:t>
            </a:r>
          </a:p>
          <a:p>
            <a:pPr marL="474976" lvl="1" indent="-237488" algn="just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Lesná správa: </a:t>
            </a:r>
          </a:p>
          <a:p>
            <a:pPr marL="949952" lvl="2" indent="-316651" algn="just">
              <a:lnSpc>
                <a:spcPts val="3079"/>
              </a:lnSpc>
              <a:buFont typeface="Arial"/>
              <a:buChar char="⚬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01 - porast 266</a:t>
            </a:r>
          </a:p>
          <a:p>
            <a:pPr marL="949952" lvl="2" indent="-316651" algn="just">
              <a:lnSpc>
                <a:spcPts val="3079"/>
              </a:lnSpc>
              <a:buFont typeface="Arial"/>
              <a:buChar char="⚬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03 - porasty 221, 220a, 156</a:t>
            </a:r>
          </a:p>
          <a:p>
            <a:pPr marL="474976" lvl="1" indent="-237488" algn="just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Harmonogram: 2022 - 2027</a:t>
            </a:r>
          </a:p>
          <a:p>
            <a:pPr marL="474976" lvl="1" indent="-237488" algn="just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Výmera pre projekt: 55 ha</a:t>
            </a:r>
          </a:p>
          <a:p>
            <a:pPr marL="474976" lvl="1" indent="-237488" algn="just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Rozpočet: 281 600,00 €</a:t>
            </a:r>
          </a:p>
          <a:p>
            <a:pPr marL="474976" lvl="1" indent="-237488" algn="just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Čerpanie: 99 914,96 € </a:t>
            </a:r>
          </a:p>
          <a:p>
            <a:pPr marL="474976" lvl="1" indent="-237488" algn="just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% plnenia: 35,48 %</a:t>
            </a:r>
          </a:p>
          <a:p>
            <a:pPr algn="just">
              <a:lnSpc>
                <a:spcPts val="3079"/>
              </a:lnSpc>
            </a:pPr>
            <a:endParaRPr lang="en-US" sz="2199">
              <a:solidFill>
                <a:srgbClr val="FFFFFF"/>
              </a:solidFill>
              <a:latin typeface="Open Sans Bold"/>
            </a:endParaRPr>
          </a:p>
          <a:p>
            <a:pPr algn="just">
              <a:lnSpc>
                <a:spcPts val="3079"/>
              </a:lnSpc>
            </a:pPr>
            <a:endParaRPr lang="en-US" sz="2199">
              <a:solidFill>
                <a:srgbClr val="FFFFFF"/>
              </a:solidFill>
              <a:latin typeface="Open Sans Bold"/>
            </a:endParaRPr>
          </a:p>
          <a:p>
            <a:pPr algn="just">
              <a:lnSpc>
                <a:spcPts val="3079"/>
              </a:lnSpc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Plán prác pre aktivitu experimentálne prebierky:</a:t>
            </a:r>
          </a:p>
          <a:p>
            <a:pPr marL="474976" lvl="1" indent="-237488" algn="just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02/2024 - príprava pôdy (pluh, fréza, cez zásahu) 221, 220a, 266</a:t>
            </a:r>
          </a:p>
          <a:p>
            <a:pPr marL="474976" lvl="1" indent="-237488" algn="just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03/2024 - oplocovanie: 221, 220a, 266 </a:t>
            </a:r>
          </a:p>
          <a:p>
            <a:pPr marL="474976" lvl="1" indent="-237488" algn="just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 Bold"/>
              </a:rPr>
              <a:t>03/2023 - umelá obnova duba: 221, 220a</a:t>
            </a:r>
          </a:p>
          <a:p>
            <a:pPr algn="just">
              <a:lnSpc>
                <a:spcPts val="3079"/>
              </a:lnSpc>
            </a:pPr>
            <a:endParaRPr lang="en-US" sz="2199">
              <a:solidFill>
                <a:srgbClr val="FFFFFF"/>
              </a:solidFill>
              <a:latin typeface="Open Sans Bold"/>
            </a:endParaRPr>
          </a:p>
          <a:p>
            <a:pPr algn="just">
              <a:lnSpc>
                <a:spcPts val="3079"/>
              </a:lnSpc>
            </a:pPr>
            <a:endParaRPr lang="en-US" sz="2199">
              <a:solidFill>
                <a:srgbClr val="FFFFFF"/>
              </a:solidFill>
              <a:latin typeface="Open Sans Bold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365263" y="2670507"/>
            <a:ext cx="4719207" cy="4719207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655320" y="655320"/>
              <a:ext cx="5039360" cy="5039360"/>
            </a:xfrm>
            <a:custGeom>
              <a:avLst/>
              <a:gdLst/>
              <a:ahLst/>
              <a:cxnLst/>
              <a:rect l="l" t="t" r="r" b="b"/>
              <a:pathLst>
                <a:path w="5039360" h="5039360">
                  <a:moveTo>
                    <a:pt x="2519680" y="0"/>
                  </a:moveTo>
                  <a:cubicBezTo>
                    <a:pt x="1127760" y="0"/>
                    <a:pt x="0" y="1127760"/>
                    <a:pt x="0" y="2519680"/>
                  </a:cubicBezTo>
                  <a:cubicBezTo>
                    <a:pt x="0" y="3911600"/>
                    <a:pt x="1127760" y="5039360"/>
                    <a:pt x="2519680" y="5039360"/>
                  </a:cubicBezTo>
                  <a:cubicBezTo>
                    <a:pt x="3911600" y="5039360"/>
                    <a:pt x="5039360" y="3911600"/>
                    <a:pt x="5039360" y="2519680"/>
                  </a:cubicBezTo>
                  <a:cubicBezTo>
                    <a:pt x="5039360" y="1127760"/>
                    <a:pt x="3911600" y="0"/>
                    <a:pt x="2519680" y="0"/>
                  </a:cubicBezTo>
                  <a:close/>
                </a:path>
              </a:pathLst>
            </a:custGeom>
            <a:blipFill>
              <a:blip r:embed="rId2"/>
              <a:stretch>
                <a:fillRect b="-33333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3670" y="0"/>
                    <a:pt x="0" y="1424940"/>
                    <a:pt x="0" y="3175000"/>
                  </a:cubicBezTo>
                  <a:cubicBezTo>
                    <a:pt x="0" y="4925060"/>
                    <a:pt x="1423670" y="6350000"/>
                    <a:pt x="3175000" y="6350000"/>
                  </a:cubicBezTo>
                  <a:cubicBezTo>
                    <a:pt x="4925060" y="6350000"/>
                    <a:pt x="6350000" y="4926330"/>
                    <a:pt x="6350000" y="3175000"/>
                  </a:cubicBezTo>
                  <a:cubicBezTo>
                    <a:pt x="6350000" y="1424940"/>
                    <a:pt x="4926330" y="0"/>
                    <a:pt x="3175000" y="0"/>
                  </a:cubicBezTo>
                  <a:close/>
                  <a:moveTo>
                    <a:pt x="3175000" y="5833110"/>
                  </a:moveTo>
                  <a:cubicBezTo>
                    <a:pt x="1709420" y="5833110"/>
                    <a:pt x="516890" y="4640580"/>
                    <a:pt x="516890" y="3175000"/>
                  </a:cubicBezTo>
                  <a:cubicBezTo>
                    <a:pt x="516890" y="1709420"/>
                    <a:pt x="1709420" y="516890"/>
                    <a:pt x="3175000" y="516890"/>
                  </a:cubicBezTo>
                  <a:cubicBezTo>
                    <a:pt x="4640580" y="516890"/>
                    <a:pt x="5833110" y="1709420"/>
                    <a:pt x="5833110" y="3175000"/>
                  </a:cubicBezTo>
                  <a:cubicBezTo>
                    <a:pt x="5833110" y="4640580"/>
                    <a:pt x="4640580" y="5833110"/>
                    <a:pt x="3175000" y="5833110"/>
                  </a:cubicBezTo>
                  <a:close/>
                </a:path>
              </a:pathLst>
            </a:custGeom>
            <a:solidFill>
              <a:srgbClr val="5EDB12"/>
            </a:solidFill>
          </p:spPr>
        </p:sp>
      </p:grp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6761791" y="2670507"/>
            <a:ext cx="4719207" cy="4719207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655320" y="655320"/>
              <a:ext cx="5039360" cy="5039360"/>
            </a:xfrm>
            <a:custGeom>
              <a:avLst/>
              <a:gdLst/>
              <a:ahLst/>
              <a:cxnLst/>
              <a:rect l="l" t="t" r="r" b="b"/>
              <a:pathLst>
                <a:path w="5039360" h="5039360">
                  <a:moveTo>
                    <a:pt x="2519680" y="0"/>
                  </a:moveTo>
                  <a:cubicBezTo>
                    <a:pt x="1127760" y="0"/>
                    <a:pt x="0" y="1127760"/>
                    <a:pt x="0" y="2519680"/>
                  </a:cubicBezTo>
                  <a:cubicBezTo>
                    <a:pt x="0" y="3911600"/>
                    <a:pt x="1127760" y="5039360"/>
                    <a:pt x="2519680" y="5039360"/>
                  </a:cubicBezTo>
                  <a:cubicBezTo>
                    <a:pt x="3911600" y="5039360"/>
                    <a:pt x="5039360" y="3911600"/>
                    <a:pt x="5039360" y="2519680"/>
                  </a:cubicBezTo>
                  <a:cubicBezTo>
                    <a:pt x="5039360" y="1127760"/>
                    <a:pt x="3911600" y="0"/>
                    <a:pt x="2519680" y="0"/>
                  </a:cubicBezTo>
                  <a:close/>
                </a:path>
              </a:pathLst>
            </a:custGeom>
            <a:blipFill>
              <a:blip r:embed="rId3"/>
              <a:stretch>
                <a:fillRect l="-31724" t="-19680" b="-55952"/>
              </a:stretch>
            </a:blipFill>
          </p:spPr>
        </p:sp>
        <p:sp>
          <p:nvSpPr>
            <p:cNvPr id="7" name="Freeform 7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3670" y="0"/>
                    <a:pt x="0" y="1424940"/>
                    <a:pt x="0" y="3175000"/>
                  </a:cubicBezTo>
                  <a:cubicBezTo>
                    <a:pt x="0" y="4925060"/>
                    <a:pt x="1423670" y="6350000"/>
                    <a:pt x="3175000" y="6350000"/>
                  </a:cubicBezTo>
                  <a:cubicBezTo>
                    <a:pt x="4925060" y="6350000"/>
                    <a:pt x="6350000" y="4926330"/>
                    <a:pt x="6350000" y="3175000"/>
                  </a:cubicBezTo>
                  <a:cubicBezTo>
                    <a:pt x="6350000" y="1424940"/>
                    <a:pt x="4926330" y="0"/>
                    <a:pt x="3175000" y="0"/>
                  </a:cubicBezTo>
                  <a:close/>
                  <a:moveTo>
                    <a:pt x="3175000" y="5833110"/>
                  </a:moveTo>
                  <a:cubicBezTo>
                    <a:pt x="1709420" y="5833110"/>
                    <a:pt x="516890" y="4640580"/>
                    <a:pt x="516890" y="3175000"/>
                  </a:cubicBezTo>
                  <a:cubicBezTo>
                    <a:pt x="516890" y="1709420"/>
                    <a:pt x="1709420" y="516890"/>
                    <a:pt x="3175000" y="516890"/>
                  </a:cubicBezTo>
                  <a:cubicBezTo>
                    <a:pt x="4640580" y="516890"/>
                    <a:pt x="5833110" y="1709420"/>
                    <a:pt x="5833110" y="3175000"/>
                  </a:cubicBezTo>
                  <a:cubicBezTo>
                    <a:pt x="5833110" y="4640580"/>
                    <a:pt x="4640580" y="5833110"/>
                    <a:pt x="3175000" y="5833110"/>
                  </a:cubicBezTo>
                  <a:close/>
                </a:path>
              </a:pathLst>
            </a:custGeom>
            <a:solidFill>
              <a:srgbClr val="5EDB12"/>
            </a:solidFill>
          </p:spPr>
        </p:sp>
      </p:grpSp>
      <p:grpSp>
        <p:nvGrpSpPr>
          <p:cNvPr id="8" name="Group 8"/>
          <p:cNvGrpSpPr>
            <a:grpSpLocks noChangeAspect="1"/>
          </p:cNvGrpSpPr>
          <p:nvPr/>
        </p:nvGrpSpPr>
        <p:grpSpPr>
          <a:xfrm>
            <a:off x="13245411" y="2670507"/>
            <a:ext cx="4719207" cy="4719207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655320" y="655320"/>
              <a:ext cx="5039360" cy="5039360"/>
            </a:xfrm>
            <a:custGeom>
              <a:avLst/>
              <a:gdLst/>
              <a:ahLst/>
              <a:cxnLst/>
              <a:rect l="l" t="t" r="r" b="b"/>
              <a:pathLst>
                <a:path w="5039360" h="5039360">
                  <a:moveTo>
                    <a:pt x="2519680" y="0"/>
                  </a:moveTo>
                  <a:cubicBezTo>
                    <a:pt x="1127760" y="0"/>
                    <a:pt x="0" y="1127760"/>
                    <a:pt x="0" y="2519680"/>
                  </a:cubicBezTo>
                  <a:cubicBezTo>
                    <a:pt x="0" y="3911600"/>
                    <a:pt x="1127760" y="5039360"/>
                    <a:pt x="2519680" y="5039360"/>
                  </a:cubicBezTo>
                  <a:cubicBezTo>
                    <a:pt x="3911600" y="5039360"/>
                    <a:pt x="5039360" y="3911600"/>
                    <a:pt x="5039360" y="2519680"/>
                  </a:cubicBezTo>
                  <a:cubicBezTo>
                    <a:pt x="5039360" y="1127760"/>
                    <a:pt x="3911600" y="0"/>
                    <a:pt x="2519680" y="0"/>
                  </a:cubicBezTo>
                  <a:close/>
                </a:path>
              </a:pathLst>
            </a:custGeom>
            <a:blipFill>
              <a:blip r:embed="rId4"/>
              <a:stretch>
                <a:fillRect t="-28209" b="-5494"/>
              </a:stretch>
            </a:blipFill>
          </p:spPr>
        </p:sp>
        <p:sp>
          <p:nvSpPr>
            <p:cNvPr id="10" name="Freeform 10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3670" y="0"/>
                    <a:pt x="0" y="1424940"/>
                    <a:pt x="0" y="3175000"/>
                  </a:cubicBezTo>
                  <a:cubicBezTo>
                    <a:pt x="0" y="4925060"/>
                    <a:pt x="1423670" y="6350000"/>
                    <a:pt x="3175000" y="6350000"/>
                  </a:cubicBezTo>
                  <a:cubicBezTo>
                    <a:pt x="4925060" y="6350000"/>
                    <a:pt x="6350000" y="4926330"/>
                    <a:pt x="6350000" y="3175000"/>
                  </a:cubicBezTo>
                  <a:cubicBezTo>
                    <a:pt x="6350000" y="1424940"/>
                    <a:pt x="4926330" y="0"/>
                    <a:pt x="3175000" y="0"/>
                  </a:cubicBezTo>
                  <a:close/>
                  <a:moveTo>
                    <a:pt x="3175000" y="5833110"/>
                  </a:moveTo>
                  <a:cubicBezTo>
                    <a:pt x="1709420" y="5833110"/>
                    <a:pt x="516890" y="4640580"/>
                    <a:pt x="516890" y="3175000"/>
                  </a:cubicBezTo>
                  <a:cubicBezTo>
                    <a:pt x="516890" y="1709420"/>
                    <a:pt x="1709420" y="516890"/>
                    <a:pt x="3175000" y="516890"/>
                  </a:cubicBezTo>
                  <a:cubicBezTo>
                    <a:pt x="4640580" y="516890"/>
                    <a:pt x="5833110" y="1709420"/>
                    <a:pt x="5833110" y="3175000"/>
                  </a:cubicBezTo>
                  <a:cubicBezTo>
                    <a:pt x="5833110" y="4640580"/>
                    <a:pt x="4640580" y="5833110"/>
                    <a:pt x="3175000" y="5833110"/>
                  </a:cubicBezTo>
                  <a:close/>
                </a:path>
              </a:pathLst>
            </a:custGeom>
            <a:solidFill>
              <a:srgbClr val="5EDB12"/>
            </a:solidFill>
          </p:spPr>
        </p:sp>
      </p:grpSp>
      <p:sp>
        <p:nvSpPr>
          <p:cNvPr id="11" name="TextBox 11"/>
          <p:cNvSpPr txBox="1"/>
          <p:nvPr/>
        </p:nvSpPr>
        <p:spPr>
          <a:xfrm>
            <a:off x="947645" y="7678097"/>
            <a:ext cx="3554444" cy="3892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19"/>
              </a:lnSpc>
              <a:spcBef>
                <a:spcPct val="0"/>
              </a:spcBef>
            </a:pPr>
            <a:r>
              <a:rPr lang="en-US" sz="2299">
                <a:solidFill>
                  <a:srgbClr val="5EDB12"/>
                </a:solidFill>
                <a:latin typeface="Open Sans Bold"/>
              </a:rPr>
              <a:t>BULKOVEC I.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365263" y="8153078"/>
            <a:ext cx="5218694" cy="372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74976" lvl="1" indent="-237488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"/>
              </a:rPr>
              <a:t>cena rekonštrukcie: 83 860,34 €</a:t>
            </a:r>
          </a:p>
          <a:p>
            <a:pPr marL="474976" lvl="1" indent="-237488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"/>
              </a:rPr>
              <a:t>ukončenie prác: 09.02.2024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798154" y="760658"/>
            <a:ext cx="7385812" cy="844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999"/>
              </a:lnSpc>
              <a:spcBef>
                <a:spcPct val="0"/>
              </a:spcBef>
            </a:pPr>
            <a:r>
              <a:rPr lang="en-US" sz="4999">
                <a:solidFill>
                  <a:srgbClr val="FFFFFF"/>
                </a:solidFill>
                <a:latin typeface="Montserrat Ultra-Bold"/>
              </a:rPr>
              <a:t>CLIMAFORCEELIFE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798154" y="1686661"/>
            <a:ext cx="11927274" cy="339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99"/>
              </a:lnSpc>
              <a:spcBef>
                <a:spcPct val="0"/>
              </a:spcBef>
            </a:pPr>
            <a:r>
              <a:rPr lang="en-US" sz="1999">
                <a:solidFill>
                  <a:srgbClr val="5EDB12"/>
                </a:solidFill>
                <a:latin typeface="Open Sans Bold"/>
              </a:rPr>
              <a:t>AKTIVITA C.7 - Vodozádržné opatrenia na zvýšenie odolnosti lesov voči klimatickej zmene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7549410" y="7678097"/>
            <a:ext cx="3554444" cy="3892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19"/>
              </a:lnSpc>
              <a:spcBef>
                <a:spcPct val="0"/>
              </a:spcBef>
            </a:pPr>
            <a:r>
              <a:rPr lang="en-US" sz="2299">
                <a:solidFill>
                  <a:srgbClr val="5EDB12"/>
                </a:solidFill>
                <a:latin typeface="Open Sans Bold"/>
              </a:rPr>
              <a:t>BULKOVEC II.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6967028" y="8153078"/>
            <a:ext cx="5218694" cy="1544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74976" lvl="1" indent="-237488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"/>
              </a:rPr>
              <a:t>rozpočet: 61 022,19 €</a:t>
            </a:r>
          </a:p>
          <a:p>
            <a:pPr marL="474976" lvl="1" indent="-237488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"/>
              </a:rPr>
              <a:t>prebieha VO</a:t>
            </a:r>
          </a:p>
          <a:p>
            <a:pPr marL="474976" lvl="1" indent="-237488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"/>
              </a:rPr>
              <a:t>predpokladaný termín ukončenia prác 12/2024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3827792" y="7678097"/>
            <a:ext cx="3554444" cy="3892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19"/>
              </a:lnSpc>
              <a:spcBef>
                <a:spcPct val="0"/>
              </a:spcBef>
            </a:pPr>
            <a:r>
              <a:rPr lang="en-US" sz="2299">
                <a:solidFill>
                  <a:srgbClr val="5EDB12"/>
                </a:solidFill>
                <a:latin typeface="Open Sans Bold"/>
              </a:rPr>
              <a:t>BULKOVEC III.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3245411" y="8153078"/>
            <a:ext cx="5218694" cy="1544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74976" lvl="1" indent="-237488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"/>
              </a:rPr>
              <a:t>rozpočet: 162 797,41 €</a:t>
            </a:r>
          </a:p>
          <a:p>
            <a:pPr marL="474976" lvl="1" indent="-237488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"/>
              </a:rPr>
              <a:t>prebieha VO</a:t>
            </a:r>
          </a:p>
          <a:p>
            <a:pPr marL="474976" lvl="1" indent="-237488">
              <a:lnSpc>
                <a:spcPts val="3079"/>
              </a:lnSpc>
              <a:buFont typeface="Arial"/>
              <a:buChar char="•"/>
            </a:pPr>
            <a:r>
              <a:rPr lang="en-US" sz="2199">
                <a:solidFill>
                  <a:srgbClr val="FFFFFF"/>
                </a:solidFill>
                <a:latin typeface="Open Sans"/>
              </a:rPr>
              <a:t>predpokladaný termín ukončenia prác 12/2024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736559" y="0"/>
            <a:ext cx="6551441" cy="7192182"/>
            <a:chOff x="0" y="0"/>
            <a:chExt cx="8735255" cy="9589576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t="8946" b="8946"/>
            <a:stretch>
              <a:fillRect/>
            </a:stretch>
          </p:blipFill>
          <p:spPr>
            <a:xfrm>
              <a:off x="0" y="0"/>
              <a:ext cx="8735255" cy="9589576"/>
            </a:xfrm>
            <a:prstGeom prst="rect">
              <a:avLst/>
            </a:prstGeom>
          </p:spPr>
        </p:pic>
      </p:grpSp>
      <p:grpSp>
        <p:nvGrpSpPr>
          <p:cNvPr id="4" name="Group 4"/>
          <p:cNvGrpSpPr/>
          <p:nvPr/>
        </p:nvGrpSpPr>
        <p:grpSpPr>
          <a:xfrm rot="-10800000">
            <a:off x="12357861" y="6615674"/>
            <a:ext cx="1153016" cy="1153016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6" name="Group 6"/>
          <p:cNvGrpSpPr/>
          <p:nvPr/>
        </p:nvGrpSpPr>
        <p:grpSpPr>
          <a:xfrm rot="-10800000">
            <a:off x="16556129" y="7724926"/>
            <a:ext cx="1153016" cy="1153016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grpSp>
        <p:nvGrpSpPr>
          <p:cNvPr id="8" name="Group 8"/>
          <p:cNvGrpSpPr/>
          <p:nvPr/>
        </p:nvGrpSpPr>
        <p:grpSpPr>
          <a:xfrm rot="-10800000">
            <a:off x="11425908" y="1617821"/>
            <a:ext cx="621302" cy="621302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10" name="Freeform 10"/>
          <p:cNvSpPr/>
          <p:nvPr/>
        </p:nvSpPr>
        <p:spPr>
          <a:xfrm>
            <a:off x="671491" y="1617821"/>
            <a:ext cx="10278177" cy="4753149"/>
          </a:xfrm>
          <a:custGeom>
            <a:avLst/>
            <a:gdLst/>
            <a:ahLst/>
            <a:cxnLst/>
            <a:rect l="l" t="t" r="r" b="b"/>
            <a:pathLst>
              <a:path w="10278177" h="4753149">
                <a:moveTo>
                  <a:pt x="0" y="0"/>
                </a:moveTo>
                <a:lnTo>
                  <a:pt x="10278177" y="0"/>
                </a:lnTo>
                <a:lnTo>
                  <a:pt x="10278177" y="4753149"/>
                </a:lnTo>
                <a:lnTo>
                  <a:pt x="0" y="475314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grpSp>
        <p:nvGrpSpPr>
          <p:cNvPr id="11" name="Group 11"/>
          <p:cNvGrpSpPr/>
          <p:nvPr/>
        </p:nvGrpSpPr>
        <p:grpSpPr>
          <a:xfrm rot="-10800000">
            <a:off x="12773632" y="8877942"/>
            <a:ext cx="621302" cy="621302"/>
            <a:chOff x="0" y="0"/>
            <a:chExt cx="6350000" cy="63500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  <p:sp>
        <p:nvSpPr>
          <p:cNvPr id="13" name="Freeform 13"/>
          <p:cNvSpPr/>
          <p:nvPr/>
        </p:nvSpPr>
        <p:spPr>
          <a:xfrm>
            <a:off x="5140387" y="6947478"/>
            <a:ext cx="4485578" cy="3178909"/>
          </a:xfrm>
          <a:custGeom>
            <a:avLst/>
            <a:gdLst/>
            <a:ahLst/>
            <a:cxnLst/>
            <a:rect l="l" t="t" r="r" b="b"/>
            <a:pathLst>
              <a:path w="4485578" h="3178909">
                <a:moveTo>
                  <a:pt x="0" y="0"/>
                </a:moveTo>
                <a:lnTo>
                  <a:pt x="4485577" y="0"/>
                </a:lnTo>
                <a:lnTo>
                  <a:pt x="4485577" y="3178909"/>
                </a:lnTo>
                <a:lnTo>
                  <a:pt x="0" y="317890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671491" y="618372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ÚDRŽBY LDS A BUDOV:  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671491" y="1020175"/>
            <a:ext cx="15573987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OPRAVY A ÚDRŽBY ZA ROK 2023: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671491" y="6466148"/>
            <a:ext cx="15573987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SPOTREBA KAMEŇA ZA ROK 2023: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57786" y="3117550"/>
            <a:ext cx="7786994" cy="4777783"/>
          </a:xfrm>
          <a:custGeom>
            <a:avLst/>
            <a:gdLst/>
            <a:ahLst/>
            <a:cxnLst/>
            <a:rect l="l" t="t" r="r" b="b"/>
            <a:pathLst>
              <a:path w="7786994" h="4777783">
                <a:moveTo>
                  <a:pt x="0" y="0"/>
                </a:moveTo>
                <a:lnTo>
                  <a:pt x="7786993" y="0"/>
                </a:lnTo>
                <a:lnTo>
                  <a:pt x="7786993" y="4777783"/>
                </a:lnTo>
                <a:lnTo>
                  <a:pt x="0" y="47777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57786" y="775411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 dirty="0">
                <a:solidFill>
                  <a:srgbClr val="FFFFFF"/>
                </a:solidFill>
                <a:latin typeface="Montserrat Bold"/>
              </a:rPr>
              <a:t>ÚDRŽBY LDS A BUDOV: 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57786" y="1335968"/>
            <a:ext cx="15573987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799" spc="674" dirty="0">
                <a:solidFill>
                  <a:srgbClr val="5EDB12"/>
                </a:solidFill>
                <a:latin typeface="Open Sans"/>
              </a:rPr>
              <a:t>PLÁN NA ROK 2024: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11721678" y="2644745"/>
            <a:ext cx="4595820" cy="4595820"/>
            <a:chOff x="0" y="0"/>
            <a:chExt cx="1913890" cy="191389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l="l" t="t" r="r" b="b"/>
              <a:pathLst>
                <a:path w="1913890" h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5EDB12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4175546" y="1028700"/>
            <a:ext cx="4112454" cy="5486400"/>
            <a:chOff x="0" y="0"/>
            <a:chExt cx="5483272" cy="7315200"/>
          </a:xfrm>
        </p:grpSpPr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3"/>
            <a:srcRect l="21891" r="21891"/>
            <a:stretch>
              <a:fillRect/>
            </a:stretch>
          </p:blipFill>
          <p:spPr>
            <a:xfrm>
              <a:off x="0" y="0"/>
              <a:ext cx="5483272" cy="7315200"/>
            </a:xfrm>
            <a:prstGeom prst="rect">
              <a:avLst/>
            </a:prstGeom>
          </p:spPr>
        </p:pic>
      </p:grpSp>
      <p:grpSp>
        <p:nvGrpSpPr>
          <p:cNvPr id="9" name="Group 9"/>
          <p:cNvGrpSpPr/>
          <p:nvPr/>
        </p:nvGrpSpPr>
        <p:grpSpPr>
          <a:xfrm>
            <a:off x="9759465" y="3771900"/>
            <a:ext cx="4112454" cy="5486400"/>
            <a:chOff x="0" y="0"/>
            <a:chExt cx="5483272" cy="7315200"/>
          </a:xfrm>
        </p:grpSpPr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4"/>
            <a:srcRect l="21891" r="21891"/>
            <a:stretch>
              <a:fillRect/>
            </a:stretch>
          </p:blipFill>
          <p:spPr>
            <a:xfrm>
              <a:off x="0" y="0"/>
              <a:ext cx="5483272" cy="7315200"/>
            </a:xfrm>
            <a:prstGeom prst="rect">
              <a:avLst/>
            </a:prstGeom>
          </p:spPr>
        </p:pic>
      </p:grpSp>
      <p:grpSp>
        <p:nvGrpSpPr>
          <p:cNvPr id="11" name="Group 11"/>
          <p:cNvGrpSpPr/>
          <p:nvPr/>
        </p:nvGrpSpPr>
        <p:grpSpPr>
          <a:xfrm rot="-10800000">
            <a:off x="13599038" y="452192"/>
            <a:ext cx="1153016" cy="1153016"/>
            <a:chOff x="0" y="0"/>
            <a:chExt cx="6350000" cy="63500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9804"/>
              </a:srgbClr>
            </a:solidFill>
          </p:spPr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510827" y="2038017"/>
            <a:ext cx="12407571" cy="7457742"/>
          </a:xfrm>
          <a:custGeom>
            <a:avLst/>
            <a:gdLst/>
            <a:ahLst/>
            <a:cxnLst/>
            <a:rect l="l" t="t" r="r" b="b"/>
            <a:pathLst>
              <a:path w="12407571" h="7457742">
                <a:moveTo>
                  <a:pt x="0" y="0"/>
                </a:moveTo>
                <a:lnTo>
                  <a:pt x="12407571" y="0"/>
                </a:lnTo>
                <a:lnTo>
                  <a:pt x="12407571" y="7457742"/>
                </a:lnTo>
                <a:lnTo>
                  <a:pt x="0" y="74577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71491" y="1282201"/>
            <a:ext cx="14160552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PLÁN ŤAŽBY NA ROK 2024 PO LESNÝCH SPRÁVACH: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ŤAŽBA DREVA:  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71491" y="1999917"/>
            <a:ext cx="4839336" cy="7097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LS Šaštín - spolu:  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Obnovná úmyselná: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7 941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Výchovná úmyselná: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12 628 m3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z toho do 50 r.: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6 596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Náhodná ťažba: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12 400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SPOLU: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Ihličnaté: 19 187 m3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listnaté: 13 782 m3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Spolu: 32 969 m3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z toho samovýroba: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ihličnaté: 904 m3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listnaté: 637 m3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spolu: 1 541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3348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5513" b="-3153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841963" y="7089904"/>
            <a:ext cx="1153016" cy="1153016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667"/>
              </a:srgbClr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-485022" y="7912483"/>
            <a:ext cx="2615770" cy="2615770"/>
            <a:chOff x="0" y="0"/>
            <a:chExt cx="6350000" cy="63500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667"/>
              </a:srgbClr>
            </a:solidFill>
          </p:spPr>
        </p:sp>
      </p:grpSp>
      <p:grpSp>
        <p:nvGrpSpPr>
          <p:cNvPr id="7" name="Group 7"/>
          <p:cNvGrpSpPr/>
          <p:nvPr/>
        </p:nvGrpSpPr>
        <p:grpSpPr>
          <a:xfrm rot="-10800000">
            <a:off x="15293021" y="1385527"/>
            <a:ext cx="1153016" cy="1153016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667"/>
              </a:srgbClr>
            </a:solidFill>
          </p:spPr>
        </p:sp>
      </p:grpSp>
      <p:grpSp>
        <p:nvGrpSpPr>
          <p:cNvPr id="9" name="Group 9"/>
          <p:cNvGrpSpPr/>
          <p:nvPr/>
        </p:nvGrpSpPr>
        <p:grpSpPr>
          <a:xfrm rot="-10800000">
            <a:off x="16157252" y="-899805"/>
            <a:ext cx="2615770" cy="2615770"/>
            <a:chOff x="0" y="0"/>
            <a:chExt cx="6350000" cy="63500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5EDB12">
                <a:alpha val="6667"/>
              </a:srgbClr>
            </a:solidFill>
          </p:spPr>
        </p:sp>
      </p:grpSp>
      <p:sp>
        <p:nvSpPr>
          <p:cNvPr id="11" name="TextBox 11"/>
          <p:cNvSpPr txBox="1"/>
          <p:nvPr/>
        </p:nvSpPr>
        <p:spPr>
          <a:xfrm>
            <a:off x="1028700" y="3728865"/>
            <a:ext cx="16230600" cy="2553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980"/>
              </a:lnSpc>
              <a:spcBef>
                <a:spcPct val="0"/>
              </a:spcBef>
            </a:pPr>
            <a:r>
              <a:rPr lang="en-US" sz="14986" dirty="0">
                <a:solidFill>
                  <a:srgbClr val="FFFFFF"/>
                </a:solidFill>
                <a:latin typeface="Montserrat Ultra-Bold"/>
              </a:rPr>
              <a:t>LESU ZDAR!</a:t>
            </a:r>
          </a:p>
        </p:txBody>
      </p:sp>
      <p:sp>
        <p:nvSpPr>
          <p:cNvPr id="12" name="TextBox 4"/>
          <p:cNvSpPr txBox="1"/>
          <p:nvPr/>
        </p:nvSpPr>
        <p:spPr>
          <a:xfrm>
            <a:off x="605036" y="6927892"/>
            <a:ext cx="15573987" cy="30008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sk-SK" sz="2799" b="1" u="sng" dirty="0" smtClean="0">
                <a:solidFill>
                  <a:srgbClr val="5EDB12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Vypracovali</a:t>
            </a:r>
            <a:r>
              <a:rPr lang="en-US" sz="2799" b="1" u="sng" dirty="0" smtClean="0">
                <a:solidFill>
                  <a:srgbClr val="5EDB12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:</a:t>
            </a:r>
            <a:endParaRPr lang="sk-SK" sz="2799" b="1" u="sng" dirty="0" smtClean="0">
              <a:solidFill>
                <a:srgbClr val="5EDB12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pPr>
              <a:lnSpc>
                <a:spcPts val="3919"/>
              </a:lnSpc>
              <a:spcBef>
                <a:spcPct val="0"/>
              </a:spcBef>
            </a:pPr>
            <a:r>
              <a:rPr lang="sk-SK" sz="2799" dirty="0" smtClean="0">
                <a:solidFill>
                  <a:srgbClr val="5EDB12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za ťažbu dreva – Ing. Róbert </a:t>
            </a:r>
            <a:r>
              <a:rPr lang="sk-SK" sz="2799" dirty="0" err="1" smtClean="0">
                <a:solidFill>
                  <a:srgbClr val="5EDB12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Smolarčík</a:t>
            </a:r>
            <a:endParaRPr lang="sk-SK" sz="2799" dirty="0" smtClean="0">
              <a:solidFill>
                <a:srgbClr val="5EDB12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  <a:p>
            <a:pPr>
              <a:lnSpc>
                <a:spcPts val="3919"/>
              </a:lnSpc>
              <a:spcBef>
                <a:spcPct val="0"/>
              </a:spcBef>
            </a:pPr>
            <a:r>
              <a:rPr lang="sk-SK" sz="2799" dirty="0">
                <a:solidFill>
                  <a:srgbClr val="5EDB12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z</a:t>
            </a:r>
            <a:r>
              <a:rPr lang="sk-SK" sz="2799" dirty="0" smtClean="0">
                <a:solidFill>
                  <a:srgbClr val="5EDB12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a pestovanie lesa- Ing. Martina Ondrejková</a:t>
            </a:r>
          </a:p>
          <a:p>
            <a:pPr>
              <a:lnSpc>
                <a:spcPts val="3919"/>
              </a:lnSpc>
              <a:spcBef>
                <a:spcPct val="0"/>
              </a:spcBef>
            </a:pPr>
            <a:r>
              <a:rPr lang="sk-SK" sz="2799" dirty="0">
                <a:solidFill>
                  <a:srgbClr val="5EDB12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z</a:t>
            </a:r>
            <a:r>
              <a:rPr lang="sk-SK" sz="2799" dirty="0" smtClean="0">
                <a:solidFill>
                  <a:srgbClr val="5EDB12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a ochranu lesa – Ing. Marián Sloboda </a:t>
            </a:r>
          </a:p>
          <a:p>
            <a:pPr>
              <a:lnSpc>
                <a:spcPts val="3919"/>
              </a:lnSpc>
              <a:spcBef>
                <a:spcPct val="0"/>
              </a:spcBef>
            </a:pPr>
            <a:r>
              <a:rPr lang="sk-SK" sz="2799" dirty="0">
                <a:solidFill>
                  <a:srgbClr val="5EDB12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z</a:t>
            </a:r>
            <a:r>
              <a:rPr lang="sk-SK" sz="2799" dirty="0" smtClean="0">
                <a:solidFill>
                  <a:srgbClr val="5EDB12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a eurofondy – Ing. Terézia Vargová</a:t>
            </a:r>
          </a:p>
          <a:p>
            <a:pPr>
              <a:lnSpc>
                <a:spcPts val="3919"/>
              </a:lnSpc>
              <a:spcBef>
                <a:spcPct val="0"/>
              </a:spcBef>
            </a:pPr>
            <a:r>
              <a:rPr lang="sk-SK" sz="2799" dirty="0">
                <a:solidFill>
                  <a:srgbClr val="5EDB12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z</a:t>
            </a:r>
            <a:r>
              <a:rPr lang="sk-SK" sz="2799" dirty="0" smtClean="0">
                <a:solidFill>
                  <a:srgbClr val="5EDB12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a údržby LDS a budov – Ing. Juraj Moravčík </a:t>
            </a:r>
            <a:endParaRPr lang="en-US" sz="2799" dirty="0">
              <a:solidFill>
                <a:srgbClr val="5EDB12"/>
              </a:solidFill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sp>
        <p:nvSpPr>
          <p:cNvPr id="13" name="Freeform 13"/>
          <p:cNvSpPr/>
          <p:nvPr/>
        </p:nvSpPr>
        <p:spPr>
          <a:xfrm>
            <a:off x="522831" y="153622"/>
            <a:ext cx="1607917" cy="2551477"/>
          </a:xfrm>
          <a:custGeom>
            <a:avLst/>
            <a:gdLst/>
            <a:ahLst/>
            <a:cxnLst/>
            <a:rect l="l" t="t" r="r" b="b"/>
            <a:pathLst>
              <a:path w="1895640" h="3124682">
                <a:moveTo>
                  <a:pt x="0" y="0"/>
                </a:moveTo>
                <a:lnTo>
                  <a:pt x="1895640" y="0"/>
                </a:lnTo>
                <a:lnTo>
                  <a:pt x="1895640" y="3124683"/>
                </a:lnTo>
                <a:lnTo>
                  <a:pt x="0" y="312468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pic>
        <p:nvPicPr>
          <p:cNvPr id="14" name="Obrázok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19562" y="8689642"/>
            <a:ext cx="1224948" cy="1382963"/>
          </a:xfrm>
          <a:prstGeom prst="rect">
            <a:avLst/>
          </a:prstGeom>
        </p:spPr>
      </p:pic>
      <p:pic>
        <p:nvPicPr>
          <p:cNvPr id="15" name="Obrázok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71612" y="8677668"/>
            <a:ext cx="2449922" cy="163328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337453" y="2324618"/>
            <a:ext cx="11212663" cy="6739526"/>
          </a:xfrm>
          <a:custGeom>
            <a:avLst/>
            <a:gdLst/>
            <a:ahLst/>
            <a:cxnLst/>
            <a:rect l="l" t="t" r="r" b="b"/>
            <a:pathLst>
              <a:path w="11212663" h="6739526">
                <a:moveTo>
                  <a:pt x="0" y="0"/>
                </a:moveTo>
                <a:lnTo>
                  <a:pt x="11212663" y="0"/>
                </a:lnTo>
                <a:lnTo>
                  <a:pt x="11212663" y="6739526"/>
                </a:lnTo>
                <a:lnTo>
                  <a:pt x="0" y="67395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71491" y="1282201"/>
            <a:ext cx="14160552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PLÁN ŤAŽBY NA ROK 2024 PO LESNÝCH SPRÁVACH: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ŤAŽBA DREVA:  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71491" y="1999917"/>
            <a:ext cx="4839336" cy="7097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LS Malacky - spolu:  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Obnovná úmyselná: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9 125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Výchovná úmyselná: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14 040 m3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z toho do 50 r.: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13 200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Náhodná ťažba: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17 635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SPOLU: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Ihličnaté: 33 240 m3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listnaté: 7 560 m3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Spolu: 40 800 m3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z toho samovýroba: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ihličnaté: 381 m3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listnaté: 300 m3 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spolu: 681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3348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178601" y="2237744"/>
            <a:ext cx="11365333" cy="6831290"/>
          </a:xfrm>
          <a:custGeom>
            <a:avLst/>
            <a:gdLst/>
            <a:ahLst/>
            <a:cxnLst/>
            <a:rect l="l" t="t" r="r" b="b"/>
            <a:pathLst>
              <a:path w="11365333" h="6831290">
                <a:moveTo>
                  <a:pt x="0" y="0"/>
                </a:moveTo>
                <a:lnTo>
                  <a:pt x="11365333" y="0"/>
                </a:lnTo>
                <a:lnTo>
                  <a:pt x="11365333" y="6831290"/>
                </a:lnTo>
                <a:lnTo>
                  <a:pt x="0" y="683129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71491" y="1282201"/>
            <a:ext cx="14160552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PLÁN ŤAŽBY NA ROK 2024 PO LESNÝCH SPRÁVACH: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ŤAŽBA DREVA:  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71491" y="1999917"/>
            <a:ext cx="4839336" cy="7097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LS Rohožník- spolu:  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Obnovná úmyselná: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22 422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Výchovná úmyselná: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12 830 m3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z toho do 50 r.: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2 756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Náhodná ťažba: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 1 500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SPOLU: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Ihličnaté: 1 586 m3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listnaté: 35 166 m3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Spolu: 36 752 m3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z toho samovýroba: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ihličnaté: 0 m3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listnaté: 1 300 m3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spolu: 1 300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3348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674651" y="2049954"/>
            <a:ext cx="11992646" cy="7208346"/>
          </a:xfrm>
          <a:custGeom>
            <a:avLst/>
            <a:gdLst/>
            <a:ahLst/>
            <a:cxnLst/>
            <a:rect l="l" t="t" r="r" b="b"/>
            <a:pathLst>
              <a:path w="11992646" h="7208346">
                <a:moveTo>
                  <a:pt x="0" y="0"/>
                </a:moveTo>
                <a:lnTo>
                  <a:pt x="11992646" y="0"/>
                </a:lnTo>
                <a:lnTo>
                  <a:pt x="11992646" y="7208346"/>
                </a:lnTo>
                <a:lnTo>
                  <a:pt x="0" y="72083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71491" y="1282201"/>
            <a:ext cx="14160552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PLÁN ŤAŽBY NA ROK 2024 PO LESNÝCH SPRÁVACH: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ŤAŽBA DREVA:  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71491" y="1999917"/>
            <a:ext cx="4839336" cy="7097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LS Bratislava - spolu:  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Obnovná úmyselná: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10 586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Výchovná úmyselná: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14 910 m3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z toho do 50 r.: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5 437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Náhodná ťažba: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 1 804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SPOLU: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Ihličnaté: 3 633 m3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listnaté: 23 667 m3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Spolu: 27 300 m3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z toho samovýroba: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ihličnaté: 18 m3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listnaté: 460 m3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spolu: 478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3348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2E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026054" y="2251108"/>
            <a:ext cx="11657983" cy="7007192"/>
          </a:xfrm>
          <a:custGeom>
            <a:avLst/>
            <a:gdLst/>
            <a:ahLst/>
            <a:cxnLst/>
            <a:rect l="l" t="t" r="r" b="b"/>
            <a:pathLst>
              <a:path w="11657983" h="7007192">
                <a:moveTo>
                  <a:pt x="0" y="0"/>
                </a:moveTo>
                <a:lnTo>
                  <a:pt x="11657983" y="0"/>
                </a:lnTo>
                <a:lnTo>
                  <a:pt x="11657983" y="7007192"/>
                </a:lnTo>
                <a:lnTo>
                  <a:pt x="0" y="700719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671491" y="1282201"/>
            <a:ext cx="14160552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spc="674">
                <a:solidFill>
                  <a:srgbClr val="5EDB12"/>
                </a:solidFill>
                <a:latin typeface="Open Sans"/>
              </a:rPr>
              <a:t>PLÁN ŤAŽBY NA ROK 2024 PO LESNÝCH SPRÁVACH: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71491" y="761247"/>
            <a:ext cx="16461146" cy="45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80"/>
              </a:lnSpc>
              <a:spcBef>
                <a:spcPct val="0"/>
              </a:spcBef>
            </a:pPr>
            <a:r>
              <a:rPr lang="en-US" sz="2700">
                <a:solidFill>
                  <a:srgbClr val="FFFFFF"/>
                </a:solidFill>
                <a:latin typeface="Montserrat Bold"/>
              </a:rPr>
              <a:t>ŤAŽBA DREVA:  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71491" y="1999917"/>
            <a:ext cx="4839336" cy="7097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LS Pezinok- spolu:  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Obnovná úmyselná: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15 790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Výchovná úmyselná: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17 052 m3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z toho do 50 r.: 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4 181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Náhodná ťažba:</a:t>
            </a:r>
            <a:r>
              <a:rPr lang="en-US" sz="1999">
                <a:solidFill>
                  <a:srgbClr val="FFFFFF"/>
                </a:solidFill>
                <a:latin typeface="Open Sans Bold"/>
              </a:rPr>
              <a:t> 3 950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2799"/>
              </a:lnSpc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SPOLU: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Ihličnaté: 1 698 m3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listnaté: 35 094 m3</a:t>
            </a:r>
          </a:p>
          <a:p>
            <a:pPr marL="431799" lvl="1" indent="-215899">
              <a:lnSpc>
                <a:spcPts val="2799"/>
              </a:lnSpc>
              <a:buFont typeface="Arial"/>
              <a:buChar char="•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Spolu: 36 792 m3</a:t>
            </a:r>
          </a:p>
          <a:p>
            <a:pPr marL="863598" lvl="2" indent="-287866">
              <a:lnSpc>
                <a:spcPts val="2799"/>
              </a:lnSpc>
              <a:buFont typeface="Arial"/>
              <a:buChar char="⚬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z toho samovýroba: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ihličnaté: 0 m3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"/>
              </a:rPr>
              <a:t>listnaté: 1 300 m3</a:t>
            </a:r>
          </a:p>
          <a:p>
            <a:pPr marL="1295397" lvl="3" indent="-323849">
              <a:lnSpc>
                <a:spcPts val="2799"/>
              </a:lnSpc>
              <a:buFont typeface="Arial"/>
              <a:buChar char="￭"/>
            </a:pPr>
            <a:r>
              <a:rPr lang="en-US" sz="1999">
                <a:solidFill>
                  <a:srgbClr val="FFFFFF"/>
                </a:solidFill>
                <a:latin typeface="Open Sans Bold"/>
              </a:rPr>
              <a:t>spolu: 1 300 m3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2799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  <a:p>
            <a:pPr>
              <a:lnSpc>
                <a:spcPts val="3348"/>
              </a:lnSpc>
            </a:pPr>
            <a:endParaRPr lang="en-US" sz="1999">
              <a:solidFill>
                <a:srgbClr val="FFFFFF"/>
              </a:solidFill>
              <a:latin typeface="Open Sans 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2269</Words>
  <Application>Microsoft Office PowerPoint</Application>
  <PresentationFormat>Vlastná</PresentationFormat>
  <Paragraphs>470</Paragraphs>
  <Slides>50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8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50</vt:i4>
      </vt:variant>
    </vt:vector>
  </HeadingPairs>
  <TitlesOfParts>
    <vt:vector size="59" baseType="lpstr">
      <vt:lpstr>Open Sans Bold Italics</vt:lpstr>
      <vt:lpstr>Open Sans Ultra-Bold</vt:lpstr>
      <vt:lpstr>Arial</vt:lpstr>
      <vt:lpstr>Calibri</vt:lpstr>
      <vt:lpstr>Montserrat Bold</vt:lpstr>
      <vt:lpstr>Open Sans Bold</vt:lpstr>
      <vt:lpstr>Montserrat Ultra-Bold</vt:lpstr>
      <vt:lpstr>Open Sans</vt:lpstr>
      <vt:lpstr>Office Theme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Modern Environment Presentation</dc:title>
  <cp:lastModifiedBy>Vargova, Terezia</cp:lastModifiedBy>
  <cp:revision>6</cp:revision>
  <dcterms:created xsi:type="dcterms:W3CDTF">2006-08-16T00:00:00Z</dcterms:created>
  <dcterms:modified xsi:type="dcterms:W3CDTF">2024-03-22T07:48:17Z</dcterms:modified>
  <dc:identifier>DAF84kjmYYw</dc:identifier>
</cp:coreProperties>
</file>