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65" r:id="rId4"/>
    <p:sldId id="267" r:id="rId5"/>
    <p:sldId id="281" r:id="rId6"/>
    <p:sldId id="282" r:id="rId7"/>
    <p:sldId id="288" r:id="rId8"/>
    <p:sldId id="284" r:id="rId9"/>
    <p:sldId id="283" r:id="rId10"/>
    <p:sldId id="272" r:id="rId11"/>
    <p:sldId id="273" r:id="rId12"/>
    <p:sldId id="263" r:id="rId13"/>
    <p:sldId id="257" r:id="rId14"/>
    <p:sldId id="256" r:id="rId15"/>
    <p:sldId id="262" r:id="rId16"/>
    <p:sldId id="285" r:id="rId17"/>
    <p:sldId id="286" r:id="rId18"/>
    <p:sldId id="287" r:id="rId19"/>
    <p:sldId id="271" r:id="rId20"/>
    <p:sldId id="275" r:id="rId21"/>
    <p:sldId id="276" r:id="rId22"/>
    <p:sldId id="278" r:id="rId23"/>
    <p:sldId id="279" r:id="rId24"/>
    <p:sldId id="280" r:id="rId25"/>
    <p:sldId id="274" r:id="rId26"/>
    <p:sldId id="277" r:id="rId27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2665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967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3401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00854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597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68901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23901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1120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8780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93035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11097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0096D-6234-4F25-ACFE-3B949D6BB313}" type="datetimeFigureOut">
              <a:rPr lang="sk-SK" smtClean="0"/>
              <a:t>2.10.2020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2E1E8-4121-4FA5-BD55-F086FEC6C39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8263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2097474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k-SK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Prírode blízke obhospodarovanie lesov</a:t>
            </a:r>
          </a:p>
          <a:p>
            <a:pPr marL="0" indent="0" algn="ctr">
              <a:buNone/>
            </a:pPr>
            <a:r>
              <a:rPr lang="sk-SK" sz="4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4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územiach NATURA 2000</a:t>
            </a:r>
          </a:p>
          <a:p>
            <a:pPr marL="0" indent="0" algn="ctr">
              <a:buNone/>
            </a:pPr>
            <a:endParaRPr lang="sk-SK" dirty="0"/>
          </a:p>
          <a:p>
            <a:pPr marL="0" indent="0" algn="ctr">
              <a:buNone/>
            </a:pPr>
            <a:endParaRPr lang="sk-SK" dirty="0" smtClean="0"/>
          </a:p>
          <a:p>
            <a:pPr marL="0" indent="0" algn="ctr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 smtClean="0">
                <a:solidFill>
                  <a:schemeClr val="accent2">
                    <a:lumMod val="50000"/>
                  </a:schemeClr>
                </a:solidFill>
              </a:rPr>
              <a:t>Lesná správa Malcov                                                                   7. – 8.9.2020</a:t>
            </a:r>
          </a:p>
          <a:p>
            <a:pPr marL="0" indent="0" algn="ctr">
              <a:buNone/>
            </a:pPr>
            <a:endParaRPr lang="sk-SK" dirty="0"/>
          </a:p>
        </p:txBody>
      </p:sp>
      <p:pic>
        <p:nvPicPr>
          <p:cNvPr id="4" name="Obrázok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18" y="85286"/>
            <a:ext cx="1236964" cy="192595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31190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NATURA 2000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b="1" dirty="0" smtClean="0"/>
              <a:t>   </a:t>
            </a:r>
            <a:r>
              <a:rPr lang="sk-SK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NATURA 2000</a:t>
            </a:r>
          </a:p>
          <a:p>
            <a:r>
              <a:rPr lang="sk-SK" b="1" dirty="0" smtClean="0">
                <a:latin typeface="Arial" panose="020B0604020202020204" pitchFamily="34" charset="0"/>
                <a:cs typeface="Arial" panose="020B0604020202020204" pitchFamily="34" charset="0"/>
              </a:rPr>
              <a:t>európska </a:t>
            </a:r>
            <a:r>
              <a:rPr lang="sk-SK" b="1" dirty="0">
                <a:latin typeface="Arial" panose="020B0604020202020204" pitchFamily="34" charset="0"/>
                <a:cs typeface="Arial" panose="020B0604020202020204" pitchFamily="34" charset="0"/>
              </a:rPr>
              <a:t>sústava chránených území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členských krajín Európskej </a:t>
            </a:r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únie</a:t>
            </a:r>
          </a:p>
          <a:p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hlavným cieľom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jej vytvorenia je zachovanie prírodného dedičstva, ktoré je významné nielen pre </a:t>
            </a:r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príslušný členský štát,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ale </a:t>
            </a:r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aj EÚ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ako </a:t>
            </a:r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celok</a:t>
            </a:r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k-SK" dirty="0" smtClean="0"/>
              <a:t>má zabezpečiť </a:t>
            </a:r>
            <a:r>
              <a:rPr lang="sk-SK" dirty="0"/>
              <a:t>udržanie a </a:t>
            </a:r>
            <a:r>
              <a:rPr lang="sk-SK" dirty="0" smtClean="0"/>
              <a:t>zlepšovanie priaznivého </a:t>
            </a:r>
            <a:r>
              <a:rPr lang="sk-SK" dirty="0"/>
              <a:t>stavu populácií vybraných druhov živočíchov, </a:t>
            </a:r>
            <a:r>
              <a:rPr lang="sk-SK" dirty="0" smtClean="0"/>
              <a:t>rastlín a </a:t>
            </a:r>
            <a:r>
              <a:rPr lang="sk-SK" dirty="0"/>
              <a:t>biotopov, čo však </a:t>
            </a:r>
            <a:endParaRPr lang="sk-SK" dirty="0" smtClean="0"/>
          </a:p>
          <a:p>
            <a:pPr marL="0" indent="0">
              <a:buNone/>
            </a:pPr>
            <a:r>
              <a:rPr lang="sk-SK" b="1" dirty="0" smtClean="0">
                <a:solidFill>
                  <a:srgbClr val="00B050"/>
                </a:solidFill>
              </a:rPr>
              <a:t>                   nevylučuje </a:t>
            </a:r>
            <a:r>
              <a:rPr lang="sk-SK" b="1" dirty="0">
                <a:solidFill>
                  <a:srgbClr val="00B050"/>
                </a:solidFill>
              </a:rPr>
              <a:t>hospodárske aktivity v </a:t>
            </a:r>
            <a:r>
              <a:rPr lang="sk-SK" b="1" dirty="0" smtClean="0">
                <a:solidFill>
                  <a:srgbClr val="00B050"/>
                </a:solidFill>
              </a:rPr>
              <a:t>územiach</a:t>
            </a:r>
          </a:p>
          <a:p>
            <a:pPr marL="0" indent="0">
              <a:buNone/>
            </a:pPr>
            <a:r>
              <a:rPr lang="sk-SK" dirty="0"/>
              <a:t> </a:t>
            </a:r>
            <a:r>
              <a:rPr lang="sk-SK" dirty="0" smtClean="0"/>
              <a:t>  pokiaľ </a:t>
            </a:r>
            <a:r>
              <a:rPr lang="sk-SK" dirty="0"/>
              <a:t>tento </a:t>
            </a:r>
            <a:r>
              <a:rPr lang="sk-SK" dirty="0" smtClean="0"/>
              <a:t>stav významne nenarušujú</a:t>
            </a:r>
            <a:endParaRPr lang="sk-SK" dirty="0"/>
          </a:p>
          <a:p>
            <a:endParaRPr lang="sk-SK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14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NATURA 2000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Chránené </a:t>
            </a:r>
            <a:r>
              <a:rPr lang="sk-S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vtáčie </a:t>
            </a:r>
            <a:r>
              <a:rPr lang="sk-SK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územia (CHVÚ</a:t>
            </a:r>
            <a:r>
              <a:rPr lang="sk-S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yhlasujú sa na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základe </a:t>
            </a: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smernice o ochrane voľne žijúceho vtáctva </a:t>
            </a:r>
            <a:endParaRPr lang="sk-SK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k-SK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k-SK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Územia európskeho významu </a:t>
            </a:r>
            <a:r>
              <a:rPr lang="sk-SK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(ÚEV</a:t>
            </a:r>
            <a:r>
              <a:rPr lang="sk-SK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k-SK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navrhujú sa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základe </a:t>
            </a:r>
            <a:r>
              <a:rPr lang="sk-SK" i="1" dirty="0">
                <a:latin typeface="Arial" panose="020B0604020202020204" pitchFamily="34" charset="0"/>
                <a:cs typeface="Arial" panose="020B0604020202020204" pitchFamily="34" charset="0"/>
              </a:rPr>
              <a:t>smernice o </a:t>
            </a:r>
            <a:r>
              <a:rPr lang="sk-SK" i="1" dirty="0" smtClean="0">
                <a:latin typeface="Arial" panose="020B0604020202020204" pitchFamily="34" charset="0"/>
                <a:cs typeface="Arial" panose="020B0604020202020204" pitchFamily="34" charset="0"/>
              </a:rPr>
              <a:t>biotopoch</a:t>
            </a:r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, sú to územia </a:t>
            </a:r>
            <a:r>
              <a:rPr lang="sk-SK" dirty="0">
                <a:latin typeface="Arial" panose="020B0604020202020204" pitchFamily="34" charset="0"/>
                <a:cs typeface="Arial" panose="020B0604020202020204" pitchFamily="34" charset="0"/>
              </a:rPr>
              <a:t>na ochranu biotopov, druhov </a:t>
            </a:r>
            <a:r>
              <a:rPr lang="sk-SK" dirty="0" smtClean="0">
                <a:latin typeface="Arial" panose="020B0604020202020204" pitchFamily="34" charset="0"/>
                <a:cs typeface="Arial" panose="020B0604020202020204" pitchFamily="34" charset="0"/>
              </a:rPr>
              <a:t>rastlín a živočíchov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8569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942" y="0"/>
            <a:ext cx="97261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4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942" y="0"/>
            <a:ext cx="97261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71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375" y="296563"/>
            <a:ext cx="97261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3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281" y="0"/>
            <a:ext cx="9726115" cy="6858000"/>
          </a:xfrm>
          <a:prstGeom prst="rect">
            <a:avLst/>
          </a:prstGeom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489010" y="566671"/>
            <a:ext cx="3966695" cy="631065"/>
          </a:xfrm>
        </p:spPr>
        <p:txBody>
          <a:bodyPr>
            <a:normAutofit/>
          </a:bodyPr>
          <a:lstStyle/>
          <a:p>
            <a:r>
              <a:rPr lang="sk-SK" sz="2800" b="1" dirty="0" smtClean="0">
                <a:solidFill>
                  <a:srgbClr val="0070C0"/>
                </a:solidFill>
              </a:rPr>
              <a:t>Podiel z výmery 12,5%</a:t>
            </a:r>
            <a:endParaRPr lang="sk-SK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Obnova PSL a NATURA 2000</a:t>
            </a:r>
            <a:endParaRPr lang="sk-SK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 smtClean="0"/>
              <a:t>2021 - 2030 </a:t>
            </a:r>
          </a:p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r>
              <a:rPr lang="sk-SK" b="1" dirty="0" smtClean="0"/>
              <a:t>LC Lesy na LHC Lukov      -      </a:t>
            </a:r>
            <a:r>
              <a:rPr lang="sk-SK" dirty="0" smtClean="0"/>
              <a:t>LS Malcov</a:t>
            </a:r>
          </a:p>
          <a:p>
            <a:pPr marL="0" indent="0">
              <a:buNone/>
            </a:pPr>
            <a:r>
              <a:rPr lang="sk-SK" b="1" dirty="0" smtClean="0"/>
              <a:t>LC Lesy na LHC </a:t>
            </a:r>
            <a:r>
              <a:rPr lang="sk-SK" b="1" dirty="0" err="1" smtClean="0"/>
              <a:t>Kružľov</a:t>
            </a:r>
            <a:r>
              <a:rPr lang="sk-SK" b="1" dirty="0" smtClean="0"/>
              <a:t>   -      </a:t>
            </a:r>
            <a:r>
              <a:rPr lang="sk-SK" dirty="0" smtClean="0"/>
              <a:t>LS </a:t>
            </a:r>
            <a:r>
              <a:rPr lang="sk-SK" dirty="0"/>
              <a:t>Malcov</a:t>
            </a:r>
            <a:endParaRPr lang="sk-SK" b="1" dirty="0" smtClean="0"/>
          </a:p>
          <a:p>
            <a:pPr marL="0" indent="0">
              <a:buNone/>
            </a:pPr>
            <a:r>
              <a:rPr lang="sk-SK" b="1" dirty="0" smtClean="0"/>
              <a:t>LC Lesy na LHC Hertník   -      </a:t>
            </a:r>
            <a:r>
              <a:rPr lang="sk-SK" dirty="0" smtClean="0"/>
              <a:t>LS Bardejov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5672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Obnova PSL a NATURA 2000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05307" y="1532586"/>
            <a:ext cx="10748493" cy="464437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dirty="0" smtClean="0">
                <a:solidFill>
                  <a:srgbClr val="00B050"/>
                </a:solidFill>
              </a:rPr>
              <a:t>ÚEV Čergov a ÚEV </a:t>
            </a:r>
            <a:r>
              <a:rPr lang="sk-SK" dirty="0" err="1" smtClean="0">
                <a:solidFill>
                  <a:srgbClr val="00B050"/>
                </a:solidFill>
              </a:rPr>
              <a:t>Čergovský</a:t>
            </a:r>
            <a:r>
              <a:rPr lang="sk-SK" dirty="0" smtClean="0">
                <a:solidFill>
                  <a:srgbClr val="00B050"/>
                </a:solidFill>
              </a:rPr>
              <a:t> Minčol </a:t>
            </a:r>
          </a:p>
          <a:p>
            <a:pPr marL="0" indent="0">
              <a:buNone/>
            </a:pPr>
            <a:r>
              <a:rPr lang="sk-SK" dirty="0" smtClean="0">
                <a:solidFill>
                  <a:srgbClr val="C00000"/>
                </a:solidFill>
              </a:rPr>
              <a:t>Požiadavky tretích strán na doplnenie podkladov k vypracovaniu PSL</a:t>
            </a:r>
          </a:p>
          <a:p>
            <a:pPr marL="0" indent="0">
              <a:buNone/>
            </a:pPr>
            <a:r>
              <a:rPr lang="sk-SK" b="1" dirty="0" smtClean="0">
                <a:solidFill>
                  <a:srgbClr val="0070C0"/>
                </a:solidFill>
              </a:rPr>
              <a:t>Biotopy</a:t>
            </a:r>
            <a:r>
              <a:rPr lang="sk-SK" dirty="0" smtClean="0"/>
              <a:t>     </a:t>
            </a:r>
          </a:p>
          <a:p>
            <a:pPr>
              <a:buFontTx/>
              <a:buChar char="-"/>
            </a:pPr>
            <a:r>
              <a:rPr lang="sk-SK" sz="2400" dirty="0" smtClean="0"/>
              <a:t>uviesť výskyt a stav biotopov EV a NV  podľa JPRL</a:t>
            </a:r>
          </a:p>
          <a:p>
            <a:pPr>
              <a:buFontTx/>
              <a:buChar char="-"/>
            </a:pPr>
            <a:r>
              <a:rPr lang="sk-SK" sz="2400" dirty="0" smtClean="0"/>
              <a:t>navrhnúť modely hospodárenia zodpovedajúce ochrane biotopov</a:t>
            </a:r>
          </a:p>
          <a:p>
            <a:pPr>
              <a:buFontTx/>
              <a:buChar char="-"/>
            </a:pPr>
            <a:endParaRPr lang="sk-SK" dirty="0"/>
          </a:p>
          <a:p>
            <a:pPr marL="0" indent="0">
              <a:buNone/>
            </a:pPr>
            <a:r>
              <a:rPr lang="sk-SK" b="1" dirty="0" smtClean="0">
                <a:solidFill>
                  <a:srgbClr val="0070C0"/>
                </a:solidFill>
              </a:rPr>
              <a:t>Chránené živočíšne druhy       </a:t>
            </a:r>
            <a:r>
              <a:rPr lang="sk-SK" b="1" dirty="0" smtClean="0"/>
              <a:t>/rozšírenie, stav populácie, stav biotopu-</a:t>
            </a:r>
            <a:r>
              <a:rPr lang="sk-SK" dirty="0" smtClean="0"/>
              <a:t>trend</a:t>
            </a:r>
            <a:r>
              <a:rPr lang="sk-SK" b="1" dirty="0" smtClean="0"/>
              <a:t>/</a:t>
            </a:r>
          </a:p>
          <a:p>
            <a:pPr>
              <a:buFontTx/>
              <a:buChar char="-"/>
            </a:pPr>
            <a:r>
              <a:rPr lang="sk-SK" sz="2400" dirty="0" smtClean="0"/>
              <a:t>v každom JPRL vyznačiť výskyt chránených druhov</a:t>
            </a:r>
          </a:p>
          <a:p>
            <a:pPr>
              <a:buFontTx/>
              <a:buChar char="-"/>
            </a:pPr>
            <a:r>
              <a:rPr lang="sk-SK" sz="2400" dirty="0"/>
              <a:t>navrhnúť také modely hospodárenia, ktoré zohľadňujú potreby priaznivého stavu </a:t>
            </a:r>
            <a:r>
              <a:rPr lang="sk-SK" sz="2400" dirty="0" err="1"/>
              <a:t>chr</a:t>
            </a:r>
            <a:r>
              <a:rPr lang="sk-SK" sz="2400" dirty="0"/>
              <a:t>. druhu</a:t>
            </a:r>
          </a:p>
          <a:p>
            <a:pPr marL="0" indent="0">
              <a:buNone/>
            </a:pPr>
            <a:r>
              <a:rPr lang="sk-SK" dirty="0" smtClean="0"/>
              <a:t> </a:t>
            </a:r>
            <a:r>
              <a:rPr lang="sk-SK" dirty="0" smtClean="0">
                <a:solidFill>
                  <a:srgbClr val="9900CC"/>
                </a:solidFill>
              </a:rPr>
              <a:t>Mlok </a:t>
            </a:r>
            <a:r>
              <a:rPr lang="sk-SK" dirty="0" err="1" smtClean="0">
                <a:solidFill>
                  <a:srgbClr val="9900CC"/>
                </a:solidFill>
              </a:rPr>
              <a:t>hrebenatý</a:t>
            </a:r>
            <a:r>
              <a:rPr lang="sk-SK" dirty="0" smtClean="0">
                <a:solidFill>
                  <a:srgbClr val="9900CC"/>
                </a:solidFill>
              </a:rPr>
              <a:t>, </a:t>
            </a:r>
            <a:r>
              <a:rPr lang="sk-SK" dirty="0" err="1" smtClean="0">
                <a:solidFill>
                  <a:srgbClr val="9900CC"/>
                </a:solidFill>
              </a:rPr>
              <a:t>Kunka</a:t>
            </a:r>
            <a:r>
              <a:rPr lang="sk-SK" dirty="0" smtClean="0">
                <a:solidFill>
                  <a:srgbClr val="9900CC"/>
                </a:solidFill>
              </a:rPr>
              <a:t> </a:t>
            </a:r>
            <a:r>
              <a:rPr lang="sk-SK" dirty="0" err="1" smtClean="0">
                <a:solidFill>
                  <a:srgbClr val="9900CC"/>
                </a:solidFill>
              </a:rPr>
              <a:t>žltobruchá</a:t>
            </a:r>
            <a:r>
              <a:rPr lang="sk-SK" dirty="0" smtClean="0">
                <a:solidFill>
                  <a:srgbClr val="9900CC"/>
                </a:solidFill>
              </a:rPr>
              <a:t>, Mlok karpatský, </a:t>
            </a:r>
            <a:r>
              <a:rPr lang="sk-SK" dirty="0" err="1" smtClean="0">
                <a:solidFill>
                  <a:srgbClr val="9900CC"/>
                </a:solidFill>
              </a:rPr>
              <a:t>Boros</a:t>
            </a:r>
            <a:r>
              <a:rPr lang="sk-SK" dirty="0" smtClean="0">
                <a:solidFill>
                  <a:srgbClr val="9900CC"/>
                </a:solidFill>
              </a:rPr>
              <a:t> </a:t>
            </a:r>
            <a:r>
              <a:rPr lang="sk-SK" dirty="0" err="1" smtClean="0">
                <a:solidFill>
                  <a:srgbClr val="9900CC"/>
                </a:solidFill>
              </a:rPr>
              <a:t>schneiderov</a:t>
            </a:r>
            <a:r>
              <a:rPr lang="sk-SK" dirty="0" smtClean="0">
                <a:solidFill>
                  <a:srgbClr val="9900CC"/>
                </a:solidFill>
              </a:rPr>
              <a:t>, Fúzač alpský, Fúzač veľký, Roháč obyčajný</a:t>
            </a:r>
            <a:endParaRPr lang="sk-SK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70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Obnova PSL a NATURA 2000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05307" y="1532586"/>
            <a:ext cx="10748493" cy="46443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dirty="0" smtClean="0">
                <a:solidFill>
                  <a:srgbClr val="00B050"/>
                </a:solidFill>
              </a:rPr>
              <a:t>CHVÚ Čergov  - </a:t>
            </a:r>
            <a:r>
              <a:rPr lang="sk-SK" dirty="0" smtClean="0"/>
              <a:t>schválený PS  2019   /2019-2048/</a:t>
            </a:r>
          </a:p>
          <a:p>
            <a:pPr marL="0" indent="0">
              <a:buNone/>
            </a:pPr>
            <a:endParaRPr lang="sk-SK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sk-SK" dirty="0" smtClean="0">
                <a:solidFill>
                  <a:srgbClr val="C00000"/>
                </a:solidFill>
              </a:rPr>
              <a:t>Dodržať opatrenia /zapracovať do zásad hospodárenia/</a:t>
            </a:r>
          </a:p>
          <a:p>
            <a:r>
              <a:rPr lang="sk-SK" dirty="0"/>
              <a:t>n</a:t>
            </a:r>
            <a:r>
              <a:rPr lang="sk-SK" dirty="0" smtClean="0"/>
              <a:t>a jednotku plochy 100 ha zachovať 25% porastov starších ako 80 rokov</a:t>
            </a:r>
          </a:p>
          <a:p>
            <a:r>
              <a:rPr lang="sk-SK" dirty="0" smtClean="0"/>
              <a:t>„O“  - ponechať 30% stromov na dožitie</a:t>
            </a:r>
          </a:p>
          <a:p>
            <a:r>
              <a:rPr lang="sk-SK" dirty="0" smtClean="0"/>
              <a:t>ponechať dutinové stromy</a:t>
            </a:r>
          </a:p>
          <a:p>
            <a:r>
              <a:rPr lang="sk-SK" dirty="0"/>
              <a:t>z</a:t>
            </a:r>
            <a:r>
              <a:rPr lang="sk-SK" dirty="0" smtClean="0"/>
              <a:t>abezpečiť ochranné zóny okolo hniezd dravcov</a:t>
            </a:r>
          </a:p>
          <a:p>
            <a:r>
              <a:rPr lang="sk-SK" dirty="0"/>
              <a:t>v</a:t>
            </a:r>
            <a:r>
              <a:rPr lang="sk-SK" dirty="0" smtClean="0"/>
              <a:t>yššie zastúpenie pionierskych drevín</a:t>
            </a:r>
          </a:p>
          <a:p>
            <a:pPr marL="0" indent="0">
              <a:buNone/>
            </a:pPr>
            <a:r>
              <a:rPr lang="sk-SK" dirty="0" smtClean="0">
                <a:solidFill>
                  <a:srgbClr val="0070C0"/>
                </a:solidFill>
              </a:rPr>
              <a:t>Na úroveň JPRL zapracovať údaje o hniezdnych a výskytových lokalitách druhov vtákov pre ktoré bolo CHVÚ vyhlásené</a:t>
            </a:r>
          </a:p>
        </p:txBody>
      </p:sp>
    </p:spTree>
    <p:extLst>
      <p:ext uri="{BB962C8B-B14F-4D97-AF65-F5344CB8AC3E}">
        <p14:creationId xmlns:p14="http://schemas.microsoft.com/office/powerpoint/2010/main" val="62535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NATURA 2000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87758" y="1786988"/>
            <a:ext cx="10515600" cy="4351338"/>
          </a:xfrm>
        </p:spPr>
        <p:txBody>
          <a:bodyPr/>
          <a:lstStyle/>
          <a:p>
            <a:endParaRPr lang="sk-SK" dirty="0" smtClean="0"/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 smtClean="0"/>
              <a:t>je vôbec možné </a:t>
            </a:r>
            <a:r>
              <a:rPr lang="sk-SK" dirty="0"/>
              <a:t>skĺbiť </a:t>
            </a:r>
            <a:endParaRPr lang="sk-SK" dirty="0" smtClean="0"/>
          </a:p>
          <a:p>
            <a:pPr marL="0" indent="0" algn="ctr">
              <a:buNone/>
            </a:pPr>
            <a:r>
              <a:rPr lang="sk-SK" b="1" dirty="0" smtClean="0">
                <a:solidFill>
                  <a:srgbClr val="00B050"/>
                </a:solidFill>
              </a:rPr>
              <a:t>obhospodarovanie lesov</a:t>
            </a:r>
          </a:p>
          <a:p>
            <a:pPr marL="0" indent="0">
              <a:buNone/>
            </a:pPr>
            <a:r>
              <a:rPr lang="sk-SK" b="1" dirty="0" smtClean="0">
                <a:solidFill>
                  <a:srgbClr val="00B050"/>
                </a:solidFill>
              </a:rPr>
              <a:t> </a:t>
            </a:r>
            <a:r>
              <a:rPr lang="sk-SK" dirty="0"/>
              <a:t>na princípoch prírode </a:t>
            </a:r>
            <a:r>
              <a:rPr lang="sk-SK" dirty="0" smtClean="0"/>
              <a:t>blízkeho obhospodarovania </a:t>
            </a:r>
            <a:r>
              <a:rPr lang="sk-SK" dirty="0"/>
              <a:t>a </a:t>
            </a:r>
            <a:endParaRPr lang="sk-SK" dirty="0" smtClean="0"/>
          </a:p>
          <a:p>
            <a:pPr marL="0" indent="0" algn="ctr">
              <a:buNone/>
            </a:pPr>
            <a:r>
              <a:rPr lang="sk-SK" b="1" dirty="0" smtClean="0">
                <a:solidFill>
                  <a:schemeClr val="accent1">
                    <a:lumMod val="75000"/>
                  </a:schemeClr>
                </a:solidFill>
              </a:rPr>
              <a:t>ciele </a:t>
            </a:r>
            <a:r>
              <a:rPr lang="sk-SK" b="1" dirty="0">
                <a:solidFill>
                  <a:schemeClr val="accent1">
                    <a:lumMod val="75000"/>
                  </a:schemeClr>
                </a:solidFill>
              </a:rPr>
              <a:t>Natura </a:t>
            </a:r>
            <a:r>
              <a:rPr lang="sk-SK" b="1" dirty="0" smtClean="0">
                <a:solidFill>
                  <a:schemeClr val="accent1">
                    <a:lumMod val="75000"/>
                  </a:schemeClr>
                </a:solidFill>
              </a:rPr>
              <a:t>2000</a:t>
            </a:r>
          </a:p>
          <a:p>
            <a:pPr marL="0" indent="0">
              <a:buNone/>
            </a:pPr>
            <a:r>
              <a:rPr lang="sk-SK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sk-SK" dirty="0"/>
              <a:t>v ochrane </a:t>
            </a:r>
            <a:r>
              <a:rPr lang="sk-SK" dirty="0" smtClean="0"/>
              <a:t> lesných biotopov a druhov európskeho </a:t>
            </a:r>
            <a:r>
              <a:rPr lang="sk-SK" dirty="0"/>
              <a:t>významu </a:t>
            </a:r>
            <a:r>
              <a:rPr lang="sk-SK" dirty="0" smtClean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39928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legislatíva SR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91065" y="1875052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b="1" dirty="0">
                <a:solidFill>
                  <a:srgbClr val="FF0000"/>
                </a:solidFill>
              </a:rPr>
              <a:t>Zákon č.326/2005 </a:t>
            </a:r>
            <a:r>
              <a:rPr lang="sk-SK" b="1" dirty="0" err="1">
                <a:solidFill>
                  <a:srgbClr val="FF0000"/>
                </a:solidFill>
              </a:rPr>
              <a:t>Z.z</a:t>
            </a:r>
            <a:r>
              <a:rPr lang="sk-SK" b="1" dirty="0">
                <a:solidFill>
                  <a:srgbClr val="FF0000"/>
                </a:solidFill>
              </a:rPr>
              <a:t>. o </a:t>
            </a:r>
            <a:r>
              <a:rPr lang="sk-SK" b="1" dirty="0" smtClean="0">
                <a:solidFill>
                  <a:srgbClr val="FF0000"/>
                </a:solidFill>
              </a:rPr>
              <a:t>lesoch    /od 1.1.2020/</a:t>
            </a:r>
            <a:endParaRPr lang="sk-SK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b="1" dirty="0" smtClean="0"/>
              <a:t>§ </a:t>
            </a:r>
            <a:r>
              <a:rPr lang="en-GB" b="1" dirty="0"/>
              <a:t>2</a:t>
            </a:r>
            <a:endParaRPr lang="sk-SK" dirty="0"/>
          </a:p>
          <a:p>
            <a:pPr marL="0" indent="0">
              <a:buNone/>
            </a:pPr>
            <a:r>
              <a:rPr lang="en-GB" b="1" dirty="0" err="1"/>
              <a:t>Vymedzenie</a:t>
            </a:r>
            <a:r>
              <a:rPr lang="en-GB" b="1" dirty="0"/>
              <a:t> </a:t>
            </a:r>
            <a:r>
              <a:rPr lang="en-GB" b="1" dirty="0" err="1"/>
              <a:t>základných</a:t>
            </a:r>
            <a:r>
              <a:rPr lang="en-GB" b="1" dirty="0"/>
              <a:t> </a:t>
            </a:r>
            <a:r>
              <a:rPr lang="en-GB" b="1" dirty="0" err="1"/>
              <a:t>pojmov</a:t>
            </a:r>
            <a:endParaRPr lang="sk-SK" dirty="0"/>
          </a:p>
          <a:p>
            <a:pPr marL="0" indent="0">
              <a:buNone/>
            </a:pPr>
            <a:r>
              <a:rPr lang="en-GB" dirty="0"/>
              <a:t>x) </a:t>
            </a:r>
            <a:r>
              <a:rPr lang="en-GB" i="1" u="sng" dirty="0" err="1">
                <a:solidFill>
                  <a:schemeClr val="accent2">
                    <a:lumMod val="50000"/>
                  </a:schemeClr>
                </a:solidFill>
              </a:rPr>
              <a:t>prírode</a:t>
            </a:r>
            <a:r>
              <a:rPr lang="en-GB" i="1" u="sng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i="1" u="sng" dirty="0" err="1">
                <a:solidFill>
                  <a:schemeClr val="accent2">
                    <a:lumMod val="50000"/>
                  </a:schemeClr>
                </a:solidFill>
              </a:rPr>
              <a:t>blízkym</a:t>
            </a:r>
            <a:r>
              <a:rPr lang="en-GB" i="1" u="sng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i="1" u="sng" dirty="0" err="1">
                <a:solidFill>
                  <a:schemeClr val="accent2">
                    <a:lumMod val="50000"/>
                  </a:schemeClr>
                </a:solidFill>
              </a:rPr>
              <a:t>hospodárením</a:t>
            </a:r>
            <a:r>
              <a:rPr lang="en-GB" i="1" u="sng" dirty="0">
                <a:solidFill>
                  <a:schemeClr val="accent2">
                    <a:lumMod val="50000"/>
                  </a:schemeClr>
                </a:solidFill>
              </a:rPr>
              <a:t> v </a:t>
            </a:r>
            <a:r>
              <a:rPr lang="en-GB" i="1" u="sng" dirty="0" err="1">
                <a:solidFill>
                  <a:schemeClr val="accent2">
                    <a:lumMod val="50000"/>
                  </a:schemeClr>
                </a:solidFill>
              </a:rPr>
              <a:t>lesoch</a:t>
            </a:r>
            <a:r>
              <a:rPr lang="en-GB" i="1" u="sng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dirty="0" err="1"/>
              <a:t>sú</a:t>
            </a:r>
            <a:r>
              <a:rPr lang="en-GB" dirty="0"/>
              <a:t> </a:t>
            </a:r>
            <a:r>
              <a:rPr lang="en-GB" dirty="0" err="1"/>
              <a:t>pestovné</a:t>
            </a:r>
            <a:r>
              <a:rPr lang="en-GB" dirty="0"/>
              <a:t> a </a:t>
            </a:r>
            <a:r>
              <a:rPr lang="en-GB" dirty="0" err="1"/>
              <a:t>obnovné</a:t>
            </a:r>
            <a:r>
              <a:rPr lang="en-GB" dirty="0"/>
              <a:t> </a:t>
            </a:r>
            <a:r>
              <a:rPr lang="en-GB" dirty="0" err="1"/>
              <a:t>postupy</a:t>
            </a:r>
            <a:r>
              <a:rPr lang="en-GB" dirty="0"/>
              <a:t> </a:t>
            </a:r>
            <a:r>
              <a:rPr lang="en-GB" dirty="0" err="1"/>
              <a:t>zamerané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vytváranie</a:t>
            </a:r>
            <a:r>
              <a:rPr lang="en-GB" dirty="0"/>
              <a:t> a </a:t>
            </a:r>
            <a:r>
              <a:rPr lang="en-GB" dirty="0" err="1"/>
              <a:t>pestovanie</a:t>
            </a:r>
            <a:r>
              <a:rPr lang="en-GB" dirty="0"/>
              <a:t> </a:t>
            </a:r>
            <a:r>
              <a:rPr lang="en-GB" dirty="0" err="1"/>
              <a:t>lesov</a:t>
            </a:r>
            <a:r>
              <a:rPr lang="en-GB" dirty="0"/>
              <a:t> s </a:t>
            </a:r>
            <a:r>
              <a:rPr lang="en-GB" dirty="0" err="1">
                <a:solidFill>
                  <a:srgbClr val="7030A0"/>
                </a:solidFill>
              </a:rPr>
              <a:t>diferencovanou</a:t>
            </a:r>
            <a:r>
              <a:rPr lang="en-GB" dirty="0">
                <a:solidFill>
                  <a:srgbClr val="7030A0"/>
                </a:solidFill>
              </a:rPr>
              <a:t> </a:t>
            </a:r>
            <a:r>
              <a:rPr lang="en-GB" dirty="0" err="1">
                <a:solidFill>
                  <a:srgbClr val="7030A0"/>
                </a:solidFill>
              </a:rPr>
              <a:t>vekovou</a:t>
            </a:r>
            <a:r>
              <a:rPr lang="en-GB" dirty="0">
                <a:solidFill>
                  <a:srgbClr val="7030A0"/>
                </a:solidFill>
              </a:rPr>
              <a:t>, </a:t>
            </a:r>
            <a:r>
              <a:rPr lang="en-GB" dirty="0" err="1">
                <a:solidFill>
                  <a:srgbClr val="7030A0"/>
                </a:solidFill>
              </a:rPr>
              <a:t>druhovou</a:t>
            </a:r>
            <a:r>
              <a:rPr lang="en-GB" dirty="0">
                <a:solidFill>
                  <a:srgbClr val="7030A0"/>
                </a:solidFill>
              </a:rPr>
              <a:t>, </a:t>
            </a:r>
            <a:r>
              <a:rPr lang="en-GB" dirty="0" err="1">
                <a:solidFill>
                  <a:srgbClr val="7030A0"/>
                </a:solidFill>
              </a:rPr>
              <a:t>genetickou</a:t>
            </a:r>
            <a:r>
              <a:rPr lang="en-GB" dirty="0">
                <a:solidFill>
                  <a:srgbClr val="7030A0"/>
                </a:solidFill>
              </a:rPr>
              <a:t> a </a:t>
            </a:r>
            <a:r>
              <a:rPr lang="en-GB" dirty="0" err="1">
                <a:solidFill>
                  <a:srgbClr val="7030A0"/>
                </a:solidFill>
              </a:rPr>
              <a:t>priestorovou</a:t>
            </a:r>
            <a:r>
              <a:rPr lang="en-GB" dirty="0">
                <a:solidFill>
                  <a:srgbClr val="7030A0"/>
                </a:solidFill>
              </a:rPr>
              <a:t> </a:t>
            </a:r>
            <a:r>
              <a:rPr lang="en-GB" dirty="0" err="1">
                <a:solidFill>
                  <a:srgbClr val="7030A0"/>
                </a:solidFill>
              </a:rPr>
              <a:t>štruktúrou</a:t>
            </a:r>
            <a:r>
              <a:rPr lang="en-GB" dirty="0">
                <a:solidFill>
                  <a:srgbClr val="7030A0"/>
                </a:solidFill>
              </a:rPr>
              <a:t> </a:t>
            </a:r>
            <a:r>
              <a:rPr lang="en-GB" dirty="0"/>
              <a:t>v </a:t>
            </a:r>
            <a:r>
              <a:rPr lang="en-GB" dirty="0" err="1"/>
              <a:t>maximálnej</a:t>
            </a:r>
            <a:r>
              <a:rPr lang="en-GB" dirty="0"/>
              <a:t> </a:t>
            </a:r>
            <a:r>
              <a:rPr lang="en-GB" dirty="0" err="1"/>
              <a:t>možnej</a:t>
            </a:r>
            <a:r>
              <a:rPr lang="en-GB" dirty="0"/>
              <a:t> </a:t>
            </a:r>
            <a:r>
              <a:rPr lang="en-GB" dirty="0" err="1"/>
              <a:t>miere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približujúcou</a:t>
            </a:r>
            <a:r>
              <a:rPr lang="en-GB" dirty="0"/>
              <a:t> </a:t>
            </a:r>
            <a:r>
              <a:rPr lang="en-GB" dirty="0" err="1" smtClean="0">
                <a:solidFill>
                  <a:schemeClr val="accent2">
                    <a:lumMod val="75000"/>
                  </a:schemeClr>
                </a:solidFill>
              </a:rPr>
              <a:t>prírodným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lesom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dirty="0" err="1"/>
              <a:t>charakteristickým</a:t>
            </a:r>
            <a:r>
              <a:rPr lang="en-GB" dirty="0"/>
              <a:t> pre </a:t>
            </a:r>
            <a:r>
              <a:rPr lang="en-GB" dirty="0" err="1"/>
              <a:t>podmienky</a:t>
            </a:r>
            <a:r>
              <a:rPr lang="en-GB" dirty="0"/>
              <a:t> </a:t>
            </a:r>
            <a:r>
              <a:rPr lang="en-GB" dirty="0" err="1"/>
              <a:t>danej</a:t>
            </a:r>
            <a:r>
              <a:rPr lang="en-GB" dirty="0"/>
              <a:t> </a:t>
            </a:r>
            <a:r>
              <a:rPr lang="en-GB" dirty="0" err="1"/>
              <a:t>lokality</a:t>
            </a:r>
            <a:r>
              <a:rPr lang="en-GB" dirty="0"/>
              <a:t>; </a:t>
            </a:r>
            <a:r>
              <a:rPr lang="en-GB" dirty="0" err="1"/>
              <a:t>tieto</a:t>
            </a:r>
            <a:r>
              <a:rPr lang="en-GB" dirty="0"/>
              <a:t> </a:t>
            </a:r>
            <a:r>
              <a:rPr lang="en-GB" dirty="0" err="1"/>
              <a:t>postupy</a:t>
            </a:r>
            <a:r>
              <a:rPr lang="en-GB" dirty="0"/>
              <a:t> v </a:t>
            </a:r>
            <a:r>
              <a:rPr lang="en-GB" dirty="0" err="1"/>
              <a:t>maximálnej</a:t>
            </a:r>
            <a:r>
              <a:rPr lang="en-GB" dirty="0"/>
              <a:t> </a:t>
            </a:r>
            <a:r>
              <a:rPr lang="en-GB" dirty="0" err="1"/>
              <a:t>možnej</a:t>
            </a:r>
            <a:r>
              <a:rPr lang="en-GB" dirty="0"/>
              <a:t> </a:t>
            </a:r>
            <a:r>
              <a:rPr lang="en-GB" dirty="0" err="1"/>
              <a:t>miere</a:t>
            </a:r>
            <a:r>
              <a:rPr lang="en-GB" dirty="0"/>
              <a:t> </a:t>
            </a:r>
            <a:r>
              <a:rPr lang="en-GB" dirty="0" err="1"/>
              <a:t>využívajú</a:t>
            </a:r>
            <a:r>
              <a:rPr lang="en-GB" dirty="0"/>
              <a:t> </a:t>
            </a:r>
            <a:r>
              <a:rPr lang="en-GB" dirty="0" err="1"/>
              <a:t>prírodné</a:t>
            </a:r>
            <a:r>
              <a:rPr lang="en-GB" dirty="0"/>
              <a:t> </a:t>
            </a:r>
            <a:r>
              <a:rPr lang="en-GB" dirty="0" err="1"/>
              <a:t>procesy</a:t>
            </a:r>
            <a:r>
              <a:rPr lang="en-GB" dirty="0"/>
              <a:t>, </a:t>
            </a:r>
            <a:r>
              <a:rPr lang="en-GB" dirty="0" err="1"/>
              <a:t>najmä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prirodzenú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obnovu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drevín</a:t>
            </a:r>
            <a:r>
              <a:rPr lang="en-GB" dirty="0"/>
              <a:t>, </a:t>
            </a:r>
            <a:r>
              <a:rPr lang="en-GB" dirty="0" err="1"/>
              <a:t>regeneračnú</a:t>
            </a:r>
            <a:r>
              <a:rPr lang="en-GB" dirty="0"/>
              <a:t> </a:t>
            </a:r>
            <a:r>
              <a:rPr lang="en-GB" dirty="0" err="1"/>
              <a:t>schopnosť</a:t>
            </a:r>
            <a:r>
              <a:rPr lang="en-GB" dirty="0"/>
              <a:t> </a:t>
            </a:r>
            <a:r>
              <a:rPr lang="en-GB" dirty="0" err="1"/>
              <a:t>lesného</a:t>
            </a:r>
            <a:r>
              <a:rPr lang="en-GB" dirty="0"/>
              <a:t> </a:t>
            </a:r>
            <a:r>
              <a:rPr lang="en-GB" dirty="0" err="1"/>
              <a:t>ekosystému</a:t>
            </a:r>
            <a:r>
              <a:rPr lang="en-GB" dirty="0"/>
              <a:t>, </a:t>
            </a:r>
            <a:r>
              <a:rPr lang="en-GB" dirty="0" err="1">
                <a:solidFill>
                  <a:srgbClr val="00B050"/>
                </a:solidFill>
              </a:rPr>
              <a:t>individuálny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výškový</a:t>
            </a:r>
            <a:r>
              <a:rPr lang="en-GB" dirty="0">
                <a:solidFill>
                  <a:srgbClr val="00B050"/>
                </a:solidFill>
              </a:rPr>
              <a:t> a </a:t>
            </a:r>
            <a:r>
              <a:rPr lang="en-GB" dirty="0" err="1">
                <a:solidFill>
                  <a:srgbClr val="00B050"/>
                </a:solidFill>
              </a:rPr>
              <a:t>hrúbkový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>
                <a:solidFill>
                  <a:srgbClr val="00B050"/>
                </a:solidFill>
              </a:rPr>
              <a:t>rast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 err="1"/>
              <a:t>stromov</a:t>
            </a:r>
            <a:r>
              <a:rPr lang="en-GB" dirty="0"/>
              <a:t>, </a:t>
            </a:r>
            <a:r>
              <a:rPr lang="en-GB" dirty="0" err="1"/>
              <a:t>schopnosť</a:t>
            </a:r>
            <a:r>
              <a:rPr lang="en-GB" dirty="0"/>
              <a:t> </a:t>
            </a:r>
            <a:r>
              <a:rPr lang="en-GB" dirty="0" err="1">
                <a:solidFill>
                  <a:srgbClr val="00B050"/>
                </a:solidFill>
              </a:rPr>
              <a:t>autoredukcie</a:t>
            </a:r>
            <a:r>
              <a:rPr lang="en-GB" dirty="0"/>
              <a:t> a </a:t>
            </a:r>
            <a:r>
              <a:rPr lang="en-GB" dirty="0" err="1"/>
              <a:t>tvarovú</a:t>
            </a:r>
            <a:r>
              <a:rPr lang="en-GB" dirty="0"/>
              <a:t> </a:t>
            </a:r>
            <a:r>
              <a:rPr lang="en-GB" dirty="0" err="1"/>
              <a:t>premenlivosť</a:t>
            </a:r>
            <a:r>
              <a:rPr lang="en-GB" dirty="0"/>
              <a:t> </a:t>
            </a:r>
            <a:r>
              <a:rPr lang="en-GB" dirty="0" err="1"/>
              <a:t>lesných</a:t>
            </a:r>
            <a:r>
              <a:rPr lang="en-GB" dirty="0"/>
              <a:t> </a:t>
            </a:r>
            <a:r>
              <a:rPr lang="en-GB" dirty="0" err="1"/>
              <a:t>drevín</a:t>
            </a:r>
            <a:r>
              <a:rPr lang="en-GB" b="1" dirty="0"/>
              <a:t>.</a:t>
            </a: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4742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NATURA 2000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Doteraz</a:t>
            </a:r>
          </a:p>
          <a:p>
            <a:r>
              <a:rPr lang="sk-SK" dirty="0">
                <a:solidFill>
                  <a:srgbClr val="00B0F0"/>
                </a:solidFill>
              </a:rPr>
              <a:t>h</a:t>
            </a:r>
            <a:r>
              <a:rPr lang="sk-SK" dirty="0" smtClean="0">
                <a:solidFill>
                  <a:srgbClr val="00B0F0"/>
                </a:solidFill>
              </a:rPr>
              <a:t>ospodárenie s menším dôrazom na možnosti stanovišťa – zníženie prirodzenej štruktúry lesných ekosystémov</a:t>
            </a:r>
          </a:p>
          <a:p>
            <a:r>
              <a:rPr lang="sk-SK" dirty="0" smtClean="0">
                <a:solidFill>
                  <a:schemeClr val="accent2">
                    <a:lumMod val="75000"/>
                  </a:schemeClr>
                </a:solidFill>
              </a:rPr>
              <a:t>vytváranie rovnorodých /aj nepôvodných- SM/ a </a:t>
            </a:r>
            <a:r>
              <a:rPr lang="sk-SK" dirty="0" err="1">
                <a:solidFill>
                  <a:schemeClr val="accent2">
                    <a:lumMod val="75000"/>
                  </a:schemeClr>
                </a:solidFill>
              </a:rPr>
              <a:t>rovnovekých</a:t>
            </a:r>
            <a:r>
              <a:rPr lang="sk-SK" dirty="0">
                <a:solidFill>
                  <a:schemeClr val="accent2">
                    <a:lumMod val="75000"/>
                  </a:schemeClr>
                </a:solidFill>
              </a:rPr>
              <a:t> porastov s </a:t>
            </a:r>
            <a:r>
              <a:rPr lang="sk-SK" dirty="0" smtClean="0">
                <a:solidFill>
                  <a:schemeClr val="accent2">
                    <a:lumMod val="75000"/>
                  </a:schemeClr>
                </a:solidFill>
              </a:rPr>
              <a:t>nižším </a:t>
            </a:r>
            <a:r>
              <a:rPr lang="sk-SK" dirty="0">
                <a:solidFill>
                  <a:schemeClr val="accent2">
                    <a:lumMod val="75000"/>
                  </a:schemeClr>
                </a:solidFill>
              </a:rPr>
              <a:t>stupňom </a:t>
            </a:r>
            <a:r>
              <a:rPr lang="sk-SK" dirty="0" smtClean="0">
                <a:solidFill>
                  <a:schemeClr val="accent2">
                    <a:lumMod val="75000"/>
                  </a:schemeClr>
                </a:solidFill>
              </a:rPr>
              <a:t>biodiverzity</a:t>
            </a:r>
          </a:p>
          <a:p>
            <a:r>
              <a:rPr lang="sk-SK" dirty="0">
                <a:solidFill>
                  <a:srgbClr val="7030A0"/>
                </a:solidFill>
              </a:rPr>
              <a:t>v</a:t>
            </a:r>
            <a:r>
              <a:rPr lang="sk-SK" dirty="0" smtClean="0">
                <a:solidFill>
                  <a:srgbClr val="7030A0"/>
                </a:solidFill>
              </a:rPr>
              <a:t>äčšie ohrozenie lesa aj prebiehajúcimi klimatickými zmenami</a:t>
            </a:r>
          </a:p>
          <a:p>
            <a:pPr marL="0" indent="0">
              <a:buNone/>
            </a:pPr>
            <a:r>
              <a:rPr lang="sk-SK" dirty="0">
                <a:solidFill>
                  <a:srgbClr val="7030A0"/>
                </a:solidFill>
              </a:rPr>
              <a:t> </a:t>
            </a:r>
            <a:r>
              <a:rPr lang="sk-SK" dirty="0" smtClean="0">
                <a:solidFill>
                  <a:srgbClr val="7030A0"/>
                </a:solidFill>
              </a:rPr>
              <a:t>  - </a:t>
            </a:r>
            <a:r>
              <a:rPr lang="sk-SK" sz="2400" i="1" dirty="0" smtClean="0">
                <a:solidFill>
                  <a:srgbClr val="C00000"/>
                </a:solidFill>
              </a:rPr>
              <a:t>nižšia adaptačná a </a:t>
            </a:r>
            <a:r>
              <a:rPr lang="sk-SK" sz="2400" i="1" dirty="0" err="1" smtClean="0">
                <a:solidFill>
                  <a:srgbClr val="C00000"/>
                </a:solidFill>
              </a:rPr>
              <a:t>mitigačná</a:t>
            </a:r>
            <a:r>
              <a:rPr lang="sk-SK" sz="2400" i="1" dirty="0" smtClean="0">
                <a:solidFill>
                  <a:srgbClr val="C00000"/>
                </a:solidFill>
              </a:rPr>
              <a:t> (zmenu klímy zmierňujúca) schopnosť porastov</a:t>
            </a:r>
          </a:p>
          <a:p>
            <a:pPr marL="0" indent="0">
              <a:buNone/>
            </a:pPr>
            <a:r>
              <a:rPr lang="sk-SK" dirty="0"/>
              <a:t> </a:t>
            </a:r>
            <a:r>
              <a:rPr lang="sk-SK" dirty="0" smtClean="0"/>
              <a:t>/</a:t>
            </a:r>
            <a:r>
              <a:rPr lang="sk-SK" sz="2400" dirty="0" smtClean="0"/>
              <a:t>porastové steny - vietor</a:t>
            </a:r>
            <a:r>
              <a:rPr lang="sk-SK" sz="2400" dirty="0"/>
              <a:t>, nižšia </a:t>
            </a:r>
            <a:r>
              <a:rPr lang="sk-SK" sz="2400" dirty="0" smtClean="0"/>
              <a:t>stabilita, prehrievanie a vysušovanie pôdy, </a:t>
            </a:r>
            <a:r>
              <a:rPr lang="sk-SK" sz="2400" dirty="0" err="1" smtClean="0"/>
              <a:t>spála</a:t>
            </a:r>
            <a:r>
              <a:rPr lang="sk-SK" sz="2400" dirty="0" smtClean="0"/>
              <a:t> kôry, nevyužitie možností väčšej objemovej a vyššej hodnotovej produkcie drevnej hmoty, škody zverou...</a:t>
            </a:r>
            <a:r>
              <a:rPr lang="sk-SK" dirty="0" smtClean="0"/>
              <a:t>./</a:t>
            </a:r>
          </a:p>
          <a:p>
            <a:pPr marL="0" indent="0">
              <a:buNone/>
            </a:pPr>
            <a:endParaRPr lang="sk-SK" dirty="0" smtClean="0"/>
          </a:p>
          <a:p>
            <a:endParaRPr lang="sk-SK" dirty="0" smtClean="0"/>
          </a:p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7666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NATURA 2000</a:t>
            </a:r>
            <a:endParaRPr lang="sk-SK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53791" y="1825624"/>
            <a:ext cx="11230377" cy="469108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sk-SK" sz="5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PBOL</a:t>
            </a:r>
          </a:p>
          <a:p>
            <a:r>
              <a:rPr lang="sk-SK" sz="3800" dirty="0"/>
              <a:t>s</a:t>
            </a:r>
            <a:r>
              <a:rPr lang="sk-SK" sz="3800" dirty="0" smtClean="0"/>
              <a:t>nažiť sa uplatňovať princípy, ktoré prebiehajú </a:t>
            </a:r>
            <a:r>
              <a:rPr lang="sk-SK" sz="3800" dirty="0"/>
              <a:t>v prírodných </a:t>
            </a:r>
            <a:r>
              <a:rPr lang="sk-SK" sz="3800" dirty="0" smtClean="0"/>
              <a:t>lesoch</a:t>
            </a:r>
          </a:p>
          <a:p>
            <a:r>
              <a:rPr lang="sk-SK" sz="3800" dirty="0"/>
              <a:t>h</a:t>
            </a:r>
            <a:r>
              <a:rPr lang="sk-SK" sz="3800" dirty="0" smtClean="0"/>
              <a:t>ospodárením dosiahnuť prirodzenú </a:t>
            </a:r>
            <a:r>
              <a:rPr lang="sk-SK" sz="3800" dirty="0" err="1" smtClean="0"/>
              <a:t>nerovnovekú</a:t>
            </a:r>
            <a:r>
              <a:rPr lang="sk-SK" sz="3800" dirty="0" smtClean="0"/>
              <a:t> </a:t>
            </a:r>
            <a:r>
              <a:rPr lang="sk-SK" sz="3800" dirty="0"/>
              <a:t>štruktúru lesov </a:t>
            </a:r>
            <a:endParaRPr lang="sk-SK" sz="3800" dirty="0" smtClean="0"/>
          </a:p>
          <a:p>
            <a:r>
              <a:rPr lang="sk-SK" sz="3800" dirty="0"/>
              <a:t>l</a:t>
            </a:r>
            <a:r>
              <a:rPr lang="sk-SK" sz="3800" dirty="0" smtClean="0"/>
              <a:t>esník je a musí byť tvorca biodiverzity</a:t>
            </a:r>
          </a:p>
          <a:p>
            <a:r>
              <a:rPr lang="sk-SK" sz="3800" dirty="0"/>
              <a:t>prebudovať </a:t>
            </a:r>
            <a:r>
              <a:rPr lang="sk-SK" sz="3800" dirty="0" smtClean="0"/>
              <a:t>klasický </a:t>
            </a:r>
            <a:r>
              <a:rPr lang="sk-SK" sz="3800" dirty="0"/>
              <a:t>hospodársky les vekových </a:t>
            </a:r>
            <a:r>
              <a:rPr lang="sk-SK" sz="3800" dirty="0" smtClean="0"/>
              <a:t>tried /často aj umelo vytvorený/  </a:t>
            </a:r>
            <a:r>
              <a:rPr lang="sk-SK" sz="3800" dirty="0"/>
              <a:t>za stabilný, </a:t>
            </a:r>
            <a:r>
              <a:rPr lang="sk-SK" sz="3800" dirty="0" smtClean="0"/>
              <a:t>viacvrstvový, </a:t>
            </a:r>
            <a:r>
              <a:rPr lang="sk-SK" sz="3800" dirty="0" err="1" smtClean="0"/>
              <a:t>nerovnoveký</a:t>
            </a:r>
            <a:r>
              <a:rPr lang="sk-SK" sz="3800" dirty="0" smtClean="0"/>
              <a:t> </a:t>
            </a:r>
            <a:r>
              <a:rPr lang="sk-SK" sz="3800" dirty="0"/>
              <a:t>prírodný </a:t>
            </a:r>
            <a:r>
              <a:rPr lang="sk-SK" sz="3800" dirty="0" smtClean="0"/>
              <a:t>hospodársky les </a:t>
            </a:r>
          </a:p>
          <a:p>
            <a:r>
              <a:rPr lang="sk-SK" sz="3800" dirty="0"/>
              <a:t>r</a:t>
            </a:r>
            <a:r>
              <a:rPr lang="sk-SK" sz="3800" dirty="0" smtClean="0"/>
              <a:t>ešpektovať </a:t>
            </a:r>
            <a:r>
              <a:rPr lang="sk-SK" sz="3800" dirty="0" err="1" smtClean="0"/>
              <a:t>stanovištné</a:t>
            </a:r>
            <a:r>
              <a:rPr lang="sk-SK" sz="3800" dirty="0" smtClean="0"/>
              <a:t> podmienky, vlastnosti drevín /nároky na svetlo (JD)/ cez max. PO</a:t>
            </a:r>
          </a:p>
          <a:p>
            <a:r>
              <a:rPr lang="sk-SK" sz="3800" dirty="0"/>
              <a:t>z</a:t>
            </a:r>
            <a:r>
              <a:rPr lang="sk-SK" sz="3800" dirty="0" smtClean="0"/>
              <a:t>výšiť stabilitu a odolnosť porastov, vypustiť geometrické tvary, nevytvárať holé plochy, obnoviť široké spektrum pôvodných drevín porastu</a:t>
            </a:r>
            <a:endParaRPr lang="sk-SK" sz="3800" dirty="0"/>
          </a:p>
          <a:p>
            <a:r>
              <a:rPr lang="sk-SK" sz="3800" dirty="0"/>
              <a:t>z</a:t>
            </a:r>
            <a:r>
              <a:rPr lang="sk-SK" sz="3800" dirty="0" smtClean="0"/>
              <a:t>výšiť objemovú a hodnotovú produkciu</a:t>
            </a:r>
          </a:p>
          <a:p>
            <a:r>
              <a:rPr lang="sk-SK" sz="3800" dirty="0"/>
              <a:t>z</a:t>
            </a:r>
            <a:r>
              <a:rPr lang="sk-SK" sz="3800" dirty="0" smtClean="0"/>
              <a:t>amerať sa na individuálnu rubnú zrelosť stromu, trvalosť ťažbových zásahov, </a:t>
            </a:r>
            <a:r>
              <a:rPr lang="sk-SK" sz="3800" dirty="0" err="1" smtClean="0"/>
              <a:t>autoredukciu</a:t>
            </a:r>
            <a:endParaRPr lang="sk-SK" sz="3800" dirty="0" smtClean="0"/>
          </a:p>
          <a:p>
            <a:r>
              <a:rPr lang="sk-SK" sz="3400" b="1" dirty="0">
                <a:solidFill>
                  <a:srgbClr val="C00000"/>
                </a:solidFill>
              </a:rPr>
              <a:t>o</a:t>
            </a:r>
            <a:r>
              <a:rPr lang="sk-SK" sz="3400" b="1" dirty="0" smtClean="0">
                <a:solidFill>
                  <a:srgbClr val="C00000"/>
                </a:solidFill>
              </a:rPr>
              <a:t>ptimalizovať </a:t>
            </a:r>
            <a:r>
              <a:rPr lang="sk-SK" sz="3400" b="1" dirty="0">
                <a:solidFill>
                  <a:srgbClr val="C00000"/>
                </a:solidFill>
              </a:rPr>
              <a:t>lesnú dopravnú sieť s ohľadom na vytvorenie vhodných </a:t>
            </a:r>
            <a:r>
              <a:rPr lang="sk-SK" sz="3400" b="1" dirty="0" smtClean="0">
                <a:solidFill>
                  <a:srgbClr val="C00000"/>
                </a:solidFill>
              </a:rPr>
              <a:t>technologických podmienok </a:t>
            </a:r>
            <a:r>
              <a:rPr lang="sk-SK" sz="3400" b="1" dirty="0">
                <a:solidFill>
                  <a:srgbClr val="C00000"/>
                </a:solidFill>
              </a:rPr>
              <a:t>pre prírode blízke obhospodarovanie lesov</a:t>
            </a:r>
          </a:p>
          <a:p>
            <a:pPr marL="0" indent="0">
              <a:buNone/>
            </a:pPr>
            <a:endParaRPr lang="sk-SK" sz="3800" b="1" dirty="0" smtClean="0"/>
          </a:p>
          <a:p>
            <a:pPr marL="0" indent="0">
              <a:buNone/>
            </a:pPr>
            <a:r>
              <a:rPr lang="sk-SK" sz="3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sk-SK" sz="4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pritom </a:t>
            </a:r>
            <a:r>
              <a:rPr lang="sk-SK" sz="4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plne využívať </a:t>
            </a:r>
            <a:r>
              <a:rPr lang="sk-SK" sz="4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hospodársky </a:t>
            </a:r>
            <a:r>
              <a:rPr lang="sk-SK" sz="4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potenciál </a:t>
            </a:r>
            <a:r>
              <a:rPr lang="sk-SK" sz="4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lesa s primeranou ekonomickou efektivitou!!!</a:t>
            </a:r>
            <a:endParaRPr lang="sk-SK" sz="4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sk-SK" sz="4200" dirty="0"/>
          </a:p>
        </p:txBody>
      </p:sp>
    </p:spTree>
    <p:extLst>
      <p:ext uri="{BB962C8B-B14F-4D97-AF65-F5344CB8AC3E}">
        <p14:creationId xmlns:p14="http://schemas.microsoft.com/office/powerpoint/2010/main" val="41638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NATURA 2000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92428" y="1690688"/>
            <a:ext cx="11114468" cy="4903295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sk-SK" sz="3800" b="1" dirty="0" smtClean="0"/>
              <a:t>Súčasne hospodárením vytvárať  prostredie </a:t>
            </a:r>
            <a:r>
              <a:rPr lang="sk-SK" sz="3800" b="1" dirty="0"/>
              <a:t>pre rozvoj rastlinných a živočíšnych </a:t>
            </a:r>
            <a:r>
              <a:rPr lang="sk-SK" sz="3800" b="1" dirty="0" smtClean="0"/>
              <a:t>organizmov </a:t>
            </a:r>
          </a:p>
          <a:p>
            <a:pPr marL="0" indent="0">
              <a:buNone/>
            </a:pPr>
            <a:endParaRPr lang="sk-SK" sz="38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sk-SK" sz="3400" b="1" dirty="0" smtClean="0">
                <a:solidFill>
                  <a:srgbClr val="7030A0"/>
                </a:solidFill>
              </a:rPr>
              <a:t>Ponechanie </a:t>
            </a:r>
            <a:r>
              <a:rPr lang="sk-SK" sz="3400" b="1" dirty="0">
                <a:solidFill>
                  <a:srgbClr val="7030A0"/>
                </a:solidFill>
              </a:rPr>
              <a:t>ležiaceho a stojaceho mŕtveho dreva v </a:t>
            </a:r>
            <a:r>
              <a:rPr lang="sk-SK" sz="3400" b="1" dirty="0" smtClean="0">
                <a:solidFill>
                  <a:srgbClr val="7030A0"/>
                </a:solidFill>
              </a:rPr>
              <a:t>poraste</a:t>
            </a:r>
          </a:p>
          <a:p>
            <a:r>
              <a:rPr lang="sk-SK" sz="2600" dirty="0" smtClean="0"/>
              <a:t>ak nie je hrozbou z pohľadu OL /vývoj škodcov/ a nie je významnou ekonomickou stratou</a:t>
            </a:r>
          </a:p>
          <a:p>
            <a:r>
              <a:rPr lang="sk-SK" sz="2600" dirty="0"/>
              <a:t>nespiľovať stojace suché stromy a </a:t>
            </a:r>
            <a:r>
              <a:rPr lang="sk-SK" sz="2600" dirty="0" err="1"/>
              <a:t>štompy</a:t>
            </a:r>
            <a:r>
              <a:rPr lang="sk-SK" sz="2600" dirty="0"/>
              <a:t>, ktoré neohrozujú </a:t>
            </a:r>
            <a:r>
              <a:rPr lang="sk-SK" sz="2600" dirty="0" smtClean="0"/>
              <a:t>porast a ľudí</a:t>
            </a:r>
            <a:endParaRPr lang="sk-SK" sz="2600" dirty="0"/>
          </a:p>
          <a:p>
            <a:pPr marL="0" indent="0">
              <a:buNone/>
            </a:pPr>
            <a:r>
              <a:rPr lang="sk-SK" sz="3400" b="1" dirty="0" smtClean="0">
                <a:solidFill>
                  <a:srgbClr val="7030A0"/>
                </a:solidFill>
              </a:rPr>
              <a:t>Ponechanie </a:t>
            </a:r>
            <a:r>
              <a:rPr lang="sk-SK" sz="3400" b="1" dirty="0">
                <a:solidFill>
                  <a:srgbClr val="7030A0"/>
                </a:solidFill>
              </a:rPr>
              <a:t>starých </a:t>
            </a:r>
            <a:r>
              <a:rPr lang="sk-SK" sz="3400" b="1" dirty="0" smtClean="0">
                <a:solidFill>
                  <a:srgbClr val="7030A0"/>
                </a:solidFill>
              </a:rPr>
              <a:t>dominantných jedincov </a:t>
            </a:r>
            <a:r>
              <a:rPr lang="sk-SK" sz="3400" b="1" dirty="0">
                <a:solidFill>
                  <a:srgbClr val="7030A0"/>
                </a:solidFill>
              </a:rPr>
              <a:t>pôvodného </a:t>
            </a:r>
            <a:r>
              <a:rPr lang="sk-SK" sz="3400" b="1" dirty="0" smtClean="0">
                <a:solidFill>
                  <a:srgbClr val="7030A0"/>
                </a:solidFill>
              </a:rPr>
              <a:t>porastu</a:t>
            </a:r>
          </a:p>
          <a:p>
            <a:r>
              <a:rPr lang="sk-SK" sz="2600" dirty="0"/>
              <a:t>s</a:t>
            </a:r>
            <a:r>
              <a:rPr lang="sk-SK" sz="2600" dirty="0" smtClean="0"/>
              <a:t>tromy na dožitie, stromy pamätníci, /min. 5 ks/ha, jednotlivo aj v skupinách/</a:t>
            </a:r>
          </a:p>
          <a:p>
            <a:pPr marL="0" indent="0">
              <a:buNone/>
            </a:pPr>
            <a:r>
              <a:rPr lang="sk-SK" sz="3200" b="1" dirty="0" smtClean="0">
                <a:solidFill>
                  <a:srgbClr val="7030A0"/>
                </a:solidFill>
              </a:rPr>
              <a:t>Zachovať špecifické plochy z hľadiska biodiverzity</a:t>
            </a:r>
            <a:endParaRPr lang="sk-SK" sz="3200" b="1" dirty="0">
              <a:solidFill>
                <a:srgbClr val="7030A0"/>
              </a:solidFill>
            </a:endParaRPr>
          </a:p>
          <a:p>
            <a:r>
              <a:rPr lang="sk-SK" sz="2600" dirty="0"/>
              <a:t>oddychové miesta, pramene, </a:t>
            </a:r>
            <a:r>
              <a:rPr lang="sk-SK" sz="2600" dirty="0" smtClean="0"/>
              <a:t>studničky, močiare</a:t>
            </a:r>
          </a:p>
          <a:p>
            <a:r>
              <a:rPr lang="sk-SK" sz="2600" dirty="0"/>
              <a:t>podporovať zachovanie zriedkavo sa vyskytujúcich druhov drevín (napr. </a:t>
            </a:r>
            <a:r>
              <a:rPr lang="sk-SK" sz="2600" dirty="0" smtClean="0"/>
              <a:t>jarabina </a:t>
            </a:r>
            <a:r>
              <a:rPr lang="sk-SK" sz="2600" dirty="0"/>
              <a:t>brekyňa</a:t>
            </a:r>
            <a:r>
              <a:rPr lang="sk-SK" sz="2600" dirty="0" smtClean="0"/>
              <a:t>, duby </a:t>
            </a:r>
            <a:r>
              <a:rPr lang="sk-SK" sz="2600" dirty="0"/>
              <a:t>a </a:t>
            </a:r>
            <a:r>
              <a:rPr lang="sk-SK" sz="2600" dirty="0" smtClean="0"/>
              <a:t>i plodonosné dreviny)</a:t>
            </a:r>
            <a:endParaRPr lang="sk-SK" sz="2600" dirty="0"/>
          </a:p>
          <a:p>
            <a:pPr marL="0" indent="0">
              <a:buNone/>
            </a:pPr>
            <a:r>
              <a:rPr lang="sk-SK" sz="3100" b="1" dirty="0" smtClean="0">
                <a:solidFill>
                  <a:srgbClr val="7030A0"/>
                </a:solidFill>
              </a:rPr>
              <a:t>Ponechanie dutinových a hniezdnych stromov</a:t>
            </a:r>
            <a:endParaRPr lang="sk-SK" sz="3100" b="1" dirty="0">
              <a:solidFill>
                <a:srgbClr val="7030A0"/>
              </a:solidFill>
            </a:endParaRPr>
          </a:p>
          <a:p>
            <a:r>
              <a:rPr lang="sk-SK" dirty="0"/>
              <a:t>h</a:t>
            </a:r>
            <a:r>
              <a:rPr lang="sk-SK" dirty="0" smtClean="0"/>
              <a:t>niezdenie vtákov</a:t>
            </a:r>
          </a:p>
          <a:p>
            <a:pPr marL="0" indent="0">
              <a:buNone/>
            </a:pPr>
            <a:r>
              <a:rPr lang="sk-SK" sz="2900" b="1" dirty="0" smtClean="0">
                <a:solidFill>
                  <a:srgbClr val="7030A0"/>
                </a:solidFill>
              </a:rPr>
              <a:t>Vylúčiť používanie chemických látok</a:t>
            </a:r>
          </a:p>
          <a:p>
            <a:pPr marL="0" indent="0">
              <a:buNone/>
            </a:pPr>
            <a:endParaRPr lang="sk-SK" sz="2900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sk-SK" sz="3200" b="1" dirty="0" smtClean="0">
                <a:solidFill>
                  <a:srgbClr val="00B050"/>
                </a:solidFill>
              </a:rPr>
              <a:t>Takáto  </a:t>
            </a:r>
            <a:r>
              <a:rPr lang="sk-SK" sz="3200" b="1" dirty="0">
                <a:solidFill>
                  <a:srgbClr val="00B050"/>
                </a:solidFill>
              </a:rPr>
              <a:t>životná </a:t>
            </a:r>
            <a:r>
              <a:rPr lang="sk-SK" sz="3200" b="1" dirty="0" smtClean="0">
                <a:solidFill>
                  <a:srgbClr val="00B050"/>
                </a:solidFill>
              </a:rPr>
              <a:t>pestrosť, druhová rozmanitosť plní ciele zadefinované pri vytváraní sústavy </a:t>
            </a:r>
            <a:r>
              <a:rPr lang="sk-SK" sz="3200" b="1" dirty="0">
                <a:solidFill>
                  <a:srgbClr val="00B050"/>
                </a:solidFill>
              </a:rPr>
              <a:t>chránených území </a:t>
            </a:r>
            <a:r>
              <a:rPr lang="sk-SK" sz="3200" b="1" dirty="0" smtClean="0">
                <a:solidFill>
                  <a:srgbClr val="00B050"/>
                </a:solidFill>
              </a:rPr>
              <a:t>NATURA 2000 !!!</a:t>
            </a:r>
            <a:endParaRPr lang="sk-SK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1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NATURA 2000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93183" y="1825624"/>
            <a:ext cx="11706896" cy="478123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Biotop </a:t>
            </a:r>
            <a:r>
              <a:rPr lang="sk-SK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Ls</a:t>
            </a:r>
            <a:r>
              <a:rPr lang="sk-SK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5.1 Bukové a jedľovo – bukové kvetnaté lesy  </a:t>
            </a:r>
            <a:r>
              <a:rPr lang="sk-SK" dirty="0" smtClean="0">
                <a:solidFill>
                  <a:srgbClr val="0070C0"/>
                </a:solidFill>
              </a:rPr>
              <a:t>/</a:t>
            </a:r>
            <a:r>
              <a:rPr lang="sk-SK" sz="2400" b="1" dirty="0" smtClean="0">
                <a:solidFill>
                  <a:srgbClr val="7030A0"/>
                </a:solidFill>
              </a:rPr>
              <a:t>potencionálny výskyt, mapovanie ???</a:t>
            </a:r>
            <a:r>
              <a:rPr lang="sk-SK" dirty="0" smtClean="0">
                <a:solidFill>
                  <a:srgbClr val="0070C0"/>
                </a:solidFill>
              </a:rPr>
              <a:t>/         </a:t>
            </a:r>
          </a:p>
          <a:p>
            <a:pPr marL="0" indent="0">
              <a:buNone/>
            </a:pPr>
            <a:r>
              <a:rPr lang="sk-SK" dirty="0" smtClean="0"/>
              <a:t>HSLT 511 – živné jedľové bučiny</a:t>
            </a:r>
          </a:p>
          <a:p>
            <a:pPr marL="0" indent="0">
              <a:buNone/>
            </a:pPr>
            <a:r>
              <a:rPr lang="sk-SK" dirty="0" smtClean="0"/>
              <a:t>HSLT 611 – Živné jedľovo-bukové smrečiny</a:t>
            </a:r>
          </a:p>
          <a:p>
            <a:pPr marL="0" indent="0">
              <a:buNone/>
            </a:pPr>
            <a:r>
              <a:rPr lang="sk-SK" b="1" u="sng" dirty="0" smtClean="0"/>
              <a:t>Ohrozenie</a:t>
            </a:r>
          </a:p>
          <a:p>
            <a:r>
              <a:rPr lang="sk-SK" dirty="0"/>
              <a:t>ú</a:t>
            </a:r>
            <a:r>
              <a:rPr lang="sk-SK" dirty="0" smtClean="0"/>
              <a:t>stup JD   /obnovné postupy, zver/</a:t>
            </a:r>
          </a:p>
          <a:p>
            <a:r>
              <a:rPr lang="sk-SK" dirty="0" smtClean="0"/>
              <a:t>zastúpenie drevín v prospech SM, SMC, BO</a:t>
            </a:r>
          </a:p>
          <a:p>
            <a:r>
              <a:rPr lang="sk-SK" dirty="0"/>
              <a:t>r</a:t>
            </a:r>
            <a:r>
              <a:rPr lang="sk-SK" dirty="0" smtClean="0"/>
              <a:t>ovnorodé bučiny</a:t>
            </a:r>
          </a:p>
          <a:p>
            <a:r>
              <a:rPr lang="sk-SK" dirty="0" smtClean="0"/>
              <a:t>umelé </a:t>
            </a:r>
            <a:r>
              <a:rPr lang="sk-SK" dirty="0"/>
              <a:t>vnášanie aj prirodzené rozširovanie </a:t>
            </a:r>
            <a:r>
              <a:rPr lang="sk-SK" dirty="0" err="1"/>
              <a:t>alochtónnych</a:t>
            </a:r>
            <a:r>
              <a:rPr lang="sk-SK" dirty="0"/>
              <a:t> a </a:t>
            </a:r>
            <a:r>
              <a:rPr lang="sk-SK" dirty="0" err="1" smtClean="0"/>
              <a:t>stanovištne</a:t>
            </a:r>
            <a:r>
              <a:rPr lang="sk-SK" dirty="0" smtClean="0"/>
              <a:t> nepôvodných </a:t>
            </a:r>
            <a:r>
              <a:rPr lang="sk-SK" dirty="0"/>
              <a:t>druhov </a:t>
            </a:r>
            <a:r>
              <a:rPr lang="sk-SK" dirty="0" smtClean="0"/>
              <a:t>drevín</a:t>
            </a:r>
          </a:p>
          <a:p>
            <a:r>
              <a:rPr lang="sk-SK" dirty="0" smtClean="0"/>
              <a:t>používanie </a:t>
            </a:r>
            <a:r>
              <a:rPr lang="sk-SK" dirty="0"/>
              <a:t>chemických látok</a:t>
            </a:r>
          </a:p>
          <a:p>
            <a:pPr marL="0" indent="0">
              <a:buNone/>
            </a:pPr>
            <a:r>
              <a:rPr lang="sk-SK" dirty="0" smtClean="0"/>
              <a:t> </a:t>
            </a:r>
          </a:p>
          <a:p>
            <a:pPr marL="0" indent="0">
              <a:buNone/>
            </a:pPr>
            <a:r>
              <a:rPr lang="sk-SK" b="1" dirty="0" smtClean="0"/>
              <a:t>Postupmi PBOL je možné eliminovať ohrozenie biotopov</a:t>
            </a:r>
            <a:endParaRPr lang="sk-SK" b="1" dirty="0"/>
          </a:p>
          <a:p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39213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NATURA 2000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 smtClean="0"/>
          </a:p>
          <a:p>
            <a:endParaRPr lang="sk-SK" dirty="0"/>
          </a:p>
          <a:p>
            <a:pPr marL="0" indent="0">
              <a:buNone/>
            </a:pPr>
            <a:r>
              <a:rPr lang="sk-SK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ZÁVER</a:t>
            </a:r>
          </a:p>
          <a:p>
            <a:r>
              <a:rPr lang="sk-SK" dirty="0" smtClean="0"/>
              <a:t>2PBOL   </a:t>
            </a:r>
            <a:r>
              <a:rPr lang="sk-SK" dirty="0"/>
              <a:t>je vhodný spôsob obhospodarovania lesných ekosystémov v územiach NATURY 000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3765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NATURA 2000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endParaRPr lang="sk-SK" dirty="0"/>
          </a:p>
          <a:p>
            <a:pPr marL="0" indent="0" algn="ctr">
              <a:buNone/>
            </a:pPr>
            <a:r>
              <a:rPr lang="sk-SK" dirty="0" smtClean="0"/>
              <a:t>mal </a:t>
            </a:r>
            <a:r>
              <a:rPr lang="sk-SK" dirty="0"/>
              <a:t>by sa </a:t>
            </a:r>
            <a:r>
              <a:rPr lang="sk-SK" dirty="0" smtClean="0"/>
              <a:t>hľadať</a:t>
            </a:r>
          </a:p>
          <a:p>
            <a:pPr marL="0" indent="0" algn="ctr">
              <a:buNone/>
            </a:pPr>
            <a:r>
              <a:rPr lang="sk-SK" dirty="0" smtClean="0"/>
              <a:t> </a:t>
            </a:r>
            <a:r>
              <a:rPr lang="sk-SK" b="1" dirty="0">
                <a:solidFill>
                  <a:schemeClr val="accent2"/>
                </a:solidFill>
              </a:rPr>
              <a:t>jednoduchý a </a:t>
            </a:r>
            <a:r>
              <a:rPr lang="sk-SK" b="1" dirty="0" smtClean="0">
                <a:solidFill>
                  <a:schemeClr val="accent2"/>
                </a:solidFill>
              </a:rPr>
              <a:t>efektívny</a:t>
            </a:r>
          </a:p>
          <a:p>
            <a:pPr marL="0" indent="0" algn="ctr">
              <a:buNone/>
            </a:pPr>
            <a:r>
              <a:rPr lang="sk-SK" dirty="0" smtClean="0"/>
              <a:t> </a:t>
            </a:r>
            <a:r>
              <a:rPr lang="sk-SK" dirty="0"/>
              <a:t>spôsob </a:t>
            </a:r>
            <a:r>
              <a:rPr lang="sk-SK" dirty="0" smtClean="0"/>
              <a:t>finančnej podpory </a:t>
            </a:r>
            <a:r>
              <a:rPr lang="sk-SK" dirty="0"/>
              <a:t>obhospodarovateľov lesov </a:t>
            </a:r>
            <a:r>
              <a:rPr lang="sk-SK" dirty="0" smtClean="0"/>
              <a:t>aj v </a:t>
            </a:r>
            <a:r>
              <a:rPr lang="sk-SK" dirty="0"/>
              <a:t>územiach Natura </a:t>
            </a:r>
            <a:r>
              <a:rPr lang="sk-SK" dirty="0" smtClean="0"/>
              <a:t>2000</a:t>
            </a:r>
            <a:endParaRPr lang="sk-SK" dirty="0"/>
          </a:p>
          <a:p>
            <a:pPr marL="0" indent="0" algn="ctr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5219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850051" y="420956"/>
            <a:ext cx="10920216" cy="58562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sk-SK" dirty="0" smtClean="0"/>
          </a:p>
          <a:p>
            <a:pPr marL="0" indent="0" algn="ctr">
              <a:buNone/>
            </a:pPr>
            <a:endParaRPr lang="sk-SK" dirty="0"/>
          </a:p>
          <a:p>
            <a:pPr marL="0" indent="0" algn="ctr">
              <a:buNone/>
            </a:pPr>
            <a:endParaRPr lang="sk-SK" dirty="0" smtClean="0"/>
          </a:p>
          <a:p>
            <a:pPr marL="0" indent="0" algn="ctr">
              <a:buNone/>
            </a:pPr>
            <a:endParaRPr lang="sk-SK" dirty="0"/>
          </a:p>
          <a:p>
            <a:pPr marL="0" indent="0" algn="ctr">
              <a:buNone/>
            </a:pPr>
            <a:r>
              <a:rPr lang="sk-SK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Ďakujem za pozornosť !</a:t>
            </a:r>
          </a:p>
          <a:p>
            <a:pPr marL="0" indent="0" algn="ctr">
              <a:buNone/>
            </a:pPr>
            <a:endParaRPr lang="sk-SK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sk-SK" sz="4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sk-SK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</a:t>
            </a:r>
            <a:r>
              <a:rPr lang="sk-SK" sz="2000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Ing.Mikluš</a:t>
            </a:r>
            <a:r>
              <a:rPr lang="sk-SK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Pavel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sk-SK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</a:t>
            </a:r>
            <a:r>
              <a:rPr lang="sk-SK" sz="2000" i="1" dirty="0" smtClean="0">
                <a:solidFill>
                  <a:srgbClr val="0070C0"/>
                </a:solidFill>
              </a:rPr>
              <a:t>poverený vedením VTÚ</a:t>
            </a:r>
          </a:p>
          <a:p>
            <a:pPr marL="0" indent="0" algn="ctr">
              <a:buNone/>
            </a:pPr>
            <a:endParaRPr lang="sk-SK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Viete koľko nás stojí premnožená lesná zver? :: Lesy mesta Podolínec s.r.o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257" y="3364271"/>
            <a:ext cx="2448106" cy="326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18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legislatíva SR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b="1" dirty="0" smtClean="0"/>
              <a:t>§18</a:t>
            </a:r>
          </a:p>
          <a:p>
            <a:pPr marL="0" indent="0">
              <a:buNone/>
            </a:pPr>
            <a:r>
              <a:rPr lang="en-GB" b="1" dirty="0" smtClean="0"/>
              <a:t>(</a:t>
            </a:r>
            <a:r>
              <a:rPr lang="en-GB" b="1" dirty="0"/>
              <a:t>4) </a:t>
            </a:r>
            <a:r>
              <a:rPr lang="en-GB" b="1" dirty="0" err="1">
                <a:solidFill>
                  <a:schemeClr val="accent4">
                    <a:lumMod val="50000"/>
                  </a:schemeClr>
                </a:solidFill>
              </a:rPr>
              <a:t>Pri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4">
                    <a:lumMod val="50000"/>
                  </a:schemeClr>
                </a:solidFill>
              </a:rPr>
              <a:t>prírode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4">
                    <a:lumMod val="50000"/>
                  </a:schemeClr>
                </a:solidFill>
              </a:rPr>
              <a:t>blízkom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4">
                    <a:lumMod val="50000"/>
                  </a:schemeClr>
                </a:solidFill>
              </a:rPr>
              <a:t>hospodárení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 v </a:t>
            </a:r>
            <a:r>
              <a:rPr lang="en-GB" b="1" dirty="0" err="1">
                <a:solidFill>
                  <a:schemeClr val="accent4">
                    <a:lumMod val="50000"/>
                  </a:schemeClr>
                </a:solidFill>
              </a:rPr>
              <a:t>lesoch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dirty="0" err="1"/>
              <a:t>sa</a:t>
            </a:r>
            <a:r>
              <a:rPr lang="en-GB" dirty="0"/>
              <a:t> </a:t>
            </a:r>
            <a:r>
              <a:rPr lang="en-GB" dirty="0" err="1"/>
              <a:t>uplatňuje</a:t>
            </a:r>
            <a:r>
              <a:rPr lang="en-GB" dirty="0"/>
              <a:t> </a:t>
            </a:r>
            <a:r>
              <a:rPr lang="en-GB" dirty="0" err="1"/>
              <a:t>účelový</a:t>
            </a:r>
            <a:r>
              <a:rPr lang="en-GB" dirty="0"/>
              <a:t> </a:t>
            </a:r>
            <a:r>
              <a:rPr lang="en-GB" dirty="0" err="1"/>
              <a:t>hospodársky</a:t>
            </a:r>
            <a:r>
              <a:rPr lang="en-GB" dirty="0"/>
              <a:t> </a:t>
            </a:r>
            <a:r>
              <a:rPr lang="en-GB" dirty="0" err="1"/>
              <a:t>spôsob</a:t>
            </a:r>
            <a:r>
              <a:rPr lang="en-GB" dirty="0"/>
              <a:t>, </a:t>
            </a:r>
            <a:r>
              <a:rPr lang="en-GB" dirty="0" err="1"/>
              <a:t>výberkový</a:t>
            </a:r>
            <a:r>
              <a:rPr lang="en-GB" dirty="0"/>
              <a:t> </a:t>
            </a:r>
            <a:r>
              <a:rPr lang="en-GB" dirty="0" err="1"/>
              <a:t>hospodársky</a:t>
            </a:r>
            <a:r>
              <a:rPr lang="en-GB" dirty="0"/>
              <a:t> </a:t>
            </a:r>
            <a:r>
              <a:rPr lang="en-GB" dirty="0" err="1"/>
              <a:t>spôsob</a:t>
            </a:r>
            <a:r>
              <a:rPr lang="en-GB" dirty="0"/>
              <a:t> </a:t>
            </a:r>
            <a:r>
              <a:rPr lang="en-GB" dirty="0" err="1"/>
              <a:t>alebo</a:t>
            </a:r>
            <a:r>
              <a:rPr lang="en-GB" dirty="0"/>
              <a:t> </a:t>
            </a:r>
            <a:r>
              <a:rPr lang="en-GB" dirty="0" err="1"/>
              <a:t>podrastový</a:t>
            </a:r>
            <a:r>
              <a:rPr lang="en-GB" dirty="0"/>
              <a:t> </a:t>
            </a:r>
            <a:r>
              <a:rPr lang="en-GB" dirty="0" err="1"/>
              <a:t>hospodársky</a:t>
            </a:r>
            <a:r>
              <a:rPr lang="en-GB" dirty="0"/>
              <a:t> </a:t>
            </a:r>
            <a:r>
              <a:rPr lang="en-GB" dirty="0" err="1"/>
              <a:t>spôsob</a:t>
            </a:r>
            <a:r>
              <a:rPr lang="en-GB" dirty="0"/>
              <a:t> </a:t>
            </a:r>
            <a:r>
              <a:rPr lang="en-GB" dirty="0" err="1"/>
              <a:t>maloplošnou</a:t>
            </a:r>
            <a:r>
              <a:rPr lang="en-GB" dirty="0"/>
              <a:t> </a:t>
            </a:r>
            <a:r>
              <a:rPr lang="en-GB" dirty="0" err="1"/>
              <a:t>formou</a:t>
            </a:r>
            <a:r>
              <a:rPr lang="en-GB" dirty="0"/>
              <a:t>, </a:t>
            </a:r>
            <a:r>
              <a:rPr lang="en-GB" dirty="0" err="1"/>
              <a:t>pri</a:t>
            </a:r>
            <a:r>
              <a:rPr lang="en-GB" dirty="0"/>
              <a:t> </a:t>
            </a:r>
            <a:r>
              <a:rPr lang="en-GB" dirty="0" err="1"/>
              <a:t>ktorej</a:t>
            </a:r>
            <a:r>
              <a:rPr lang="en-GB" dirty="0"/>
              <a:t> </a:t>
            </a:r>
            <a:r>
              <a:rPr lang="en-GB" dirty="0" err="1"/>
              <a:t>plocha</a:t>
            </a:r>
            <a:r>
              <a:rPr lang="en-GB" dirty="0"/>
              <a:t> </a:t>
            </a:r>
            <a:r>
              <a:rPr lang="en-GB" dirty="0" err="1"/>
              <a:t>jedného</a:t>
            </a:r>
            <a:r>
              <a:rPr lang="en-GB" dirty="0"/>
              <a:t> </a:t>
            </a:r>
            <a:r>
              <a:rPr lang="en-GB" dirty="0" err="1"/>
              <a:t>obnovného</a:t>
            </a:r>
            <a:r>
              <a:rPr lang="en-GB" dirty="0"/>
              <a:t> </a:t>
            </a:r>
            <a:r>
              <a:rPr lang="en-GB" dirty="0" err="1"/>
              <a:t>prvku</a:t>
            </a:r>
            <a:r>
              <a:rPr lang="en-GB" dirty="0"/>
              <a:t> </a:t>
            </a:r>
            <a:r>
              <a:rPr lang="en-GB" dirty="0" err="1"/>
              <a:t>nesmie</a:t>
            </a:r>
            <a:r>
              <a:rPr lang="en-GB" dirty="0"/>
              <a:t> </a:t>
            </a:r>
            <a:r>
              <a:rPr lang="en-GB" dirty="0" err="1"/>
              <a:t>presiahnuť</a:t>
            </a:r>
            <a:r>
              <a:rPr lang="en-GB" b="1" dirty="0"/>
              <a:t> </a:t>
            </a:r>
            <a:r>
              <a:rPr lang="en-GB" b="1" dirty="0">
                <a:solidFill>
                  <a:srgbClr val="00B050"/>
                </a:solidFill>
              </a:rPr>
              <a:t>0,2 </a:t>
            </a:r>
            <a:r>
              <a:rPr lang="en-GB" b="1" dirty="0" err="1">
                <a:solidFill>
                  <a:srgbClr val="00B050"/>
                </a:solidFill>
              </a:rPr>
              <a:t>hektára</a:t>
            </a:r>
            <a:r>
              <a:rPr lang="en-GB" b="1" dirty="0"/>
              <a:t>; </a:t>
            </a:r>
            <a:endParaRPr lang="sk-SK" b="1" dirty="0" smtClean="0"/>
          </a:p>
          <a:p>
            <a:pPr marL="0" indent="0">
              <a:buNone/>
            </a:pPr>
            <a:r>
              <a:rPr lang="en-GB" dirty="0" smtClean="0"/>
              <a:t>v </a:t>
            </a:r>
            <a:r>
              <a:rPr lang="en-GB" dirty="0" err="1"/>
              <a:t>terénoch</a:t>
            </a:r>
            <a:r>
              <a:rPr lang="en-GB" dirty="0"/>
              <a:t> s </a:t>
            </a:r>
            <a:r>
              <a:rPr lang="en-GB" dirty="0" err="1"/>
              <a:t>priečnym</a:t>
            </a:r>
            <a:r>
              <a:rPr lang="en-GB" dirty="0"/>
              <a:t> </a:t>
            </a:r>
            <a:r>
              <a:rPr lang="en-GB" dirty="0" err="1"/>
              <a:t>sklonom</a:t>
            </a:r>
            <a:r>
              <a:rPr lang="en-GB" dirty="0"/>
              <a:t> </a:t>
            </a:r>
            <a:r>
              <a:rPr lang="en-GB" dirty="0" err="1"/>
              <a:t>nad</a:t>
            </a:r>
            <a:r>
              <a:rPr lang="en-GB" dirty="0"/>
              <a:t> 40 %, v </a:t>
            </a:r>
            <a:r>
              <a:rPr lang="en-GB" dirty="0" err="1"/>
              <a:t>nepriechodných</a:t>
            </a:r>
            <a:r>
              <a:rPr lang="en-GB" dirty="0"/>
              <a:t> </a:t>
            </a:r>
            <a:r>
              <a:rPr lang="en-GB" dirty="0" err="1"/>
              <a:t>terénoch</a:t>
            </a:r>
            <a:r>
              <a:rPr lang="en-GB" dirty="0"/>
              <a:t> </a:t>
            </a:r>
            <a:r>
              <a:rPr lang="en-GB" dirty="0" err="1"/>
              <a:t>alebo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neúnosných</a:t>
            </a:r>
            <a:r>
              <a:rPr lang="en-GB" dirty="0"/>
              <a:t> </a:t>
            </a:r>
            <a:r>
              <a:rPr lang="en-GB" dirty="0" err="1"/>
              <a:t>terénoch</a:t>
            </a:r>
            <a:r>
              <a:rPr lang="en-GB" dirty="0"/>
              <a:t> </a:t>
            </a:r>
            <a:r>
              <a:rPr lang="en-GB" dirty="0" err="1"/>
              <a:t>nesmie</a:t>
            </a:r>
            <a:r>
              <a:rPr lang="en-GB" dirty="0"/>
              <a:t> </a:t>
            </a:r>
            <a:r>
              <a:rPr lang="en-GB" dirty="0" err="1"/>
              <a:t>presiahnuť</a:t>
            </a:r>
            <a:r>
              <a:rPr lang="en-GB" dirty="0"/>
              <a:t> </a:t>
            </a:r>
            <a:r>
              <a:rPr lang="en-GB" b="1" dirty="0">
                <a:solidFill>
                  <a:srgbClr val="0070C0"/>
                </a:solidFill>
              </a:rPr>
              <a:t>1,5 </a:t>
            </a:r>
            <a:r>
              <a:rPr lang="en-GB" b="1" dirty="0" err="1">
                <a:solidFill>
                  <a:srgbClr val="0070C0"/>
                </a:solidFill>
              </a:rPr>
              <a:t>hektára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 err="1"/>
              <a:t>pri</a:t>
            </a:r>
            <a:r>
              <a:rPr lang="en-GB" dirty="0"/>
              <a:t> </a:t>
            </a:r>
            <a:r>
              <a:rPr lang="en-GB" dirty="0" err="1"/>
              <a:t>šírke</a:t>
            </a:r>
            <a:r>
              <a:rPr lang="en-GB" dirty="0"/>
              <a:t> </a:t>
            </a:r>
            <a:r>
              <a:rPr lang="en-GB" dirty="0" err="1"/>
              <a:t>obnovného</a:t>
            </a:r>
            <a:r>
              <a:rPr lang="en-GB" dirty="0"/>
              <a:t> </a:t>
            </a:r>
            <a:r>
              <a:rPr lang="en-GB" dirty="0" err="1"/>
              <a:t>prvku</a:t>
            </a:r>
            <a:r>
              <a:rPr lang="en-GB" b="1" dirty="0"/>
              <a:t> </a:t>
            </a:r>
            <a:r>
              <a:rPr lang="en-GB" b="1" dirty="0" err="1">
                <a:solidFill>
                  <a:srgbClr val="0070C0"/>
                </a:solidFill>
              </a:rPr>
              <a:t>nepresahujúcej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priemernú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b="1" dirty="0" err="1">
                <a:solidFill>
                  <a:srgbClr val="0070C0"/>
                </a:solidFill>
              </a:rPr>
              <a:t>výšku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 err="1"/>
              <a:t>obnovovaného</a:t>
            </a:r>
            <a:r>
              <a:rPr lang="en-GB" dirty="0"/>
              <a:t> </a:t>
            </a:r>
            <a:r>
              <a:rPr lang="en-GB" dirty="0" err="1"/>
              <a:t>lesného</a:t>
            </a:r>
            <a:r>
              <a:rPr lang="en-GB" dirty="0"/>
              <a:t> </a:t>
            </a:r>
            <a:r>
              <a:rPr lang="en-GB" dirty="0" err="1"/>
              <a:t>porastu</a:t>
            </a:r>
            <a:r>
              <a:rPr lang="en-GB" dirty="0"/>
              <a:t>.</a:t>
            </a:r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105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legislatíva SR</a:t>
            </a:r>
            <a:endParaRPr lang="sk-SK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(7) </a:t>
            </a:r>
            <a:r>
              <a:rPr lang="en-GB" b="1" dirty="0" err="1"/>
              <a:t>Meniť</a:t>
            </a:r>
            <a:r>
              <a:rPr lang="en-GB" b="1" dirty="0"/>
              <a:t> </a:t>
            </a:r>
            <a:r>
              <a:rPr lang="en-GB" b="1" dirty="0" err="1"/>
              <a:t>hospodársky</a:t>
            </a:r>
            <a:r>
              <a:rPr lang="en-GB" b="1" dirty="0"/>
              <a:t> </a:t>
            </a:r>
            <a:r>
              <a:rPr lang="en-GB" b="1" dirty="0" err="1"/>
              <a:t>spôsob</a:t>
            </a:r>
            <a:r>
              <a:rPr lang="en-GB" b="1" dirty="0"/>
              <a:t> a </a:t>
            </a:r>
            <a:r>
              <a:rPr lang="en-GB" b="1" dirty="0" err="1"/>
              <a:t>jeho</a:t>
            </a:r>
            <a:r>
              <a:rPr lang="en-GB" b="1" dirty="0"/>
              <a:t> </a:t>
            </a:r>
            <a:r>
              <a:rPr lang="en-GB" b="1" dirty="0" err="1"/>
              <a:t>formu</a:t>
            </a:r>
            <a:r>
              <a:rPr lang="en-GB" b="1" dirty="0"/>
              <a:t> (</a:t>
            </a:r>
            <a:r>
              <a:rPr lang="en-GB" b="1" dirty="0" err="1"/>
              <a:t>ďalej</a:t>
            </a:r>
            <a:r>
              <a:rPr lang="en-GB" b="1" dirty="0"/>
              <a:t> </a:t>
            </a:r>
            <a:r>
              <a:rPr lang="en-GB" b="1" dirty="0" err="1"/>
              <a:t>len</a:t>
            </a:r>
            <a:r>
              <a:rPr lang="en-GB" b="1" dirty="0"/>
              <a:t> „</a:t>
            </a:r>
            <a:r>
              <a:rPr lang="en-GB" b="1" dirty="0" err="1"/>
              <a:t>prebudova</a:t>
            </a:r>
            <a:r>
              <a:rPr lang="en-GB" b="1" dirty="0"/>
              <a:t> </a:t>
            </a:r>
            <a:r>
              <a:rPr lang="en-GB" b="1" dirty="0" err="1"/>
              <a:t>lesa</a:t>
            </a:r>
            <a:r>
              <a:rPr lang="en-GB" b="1" dirty="0"/>
              <a:t>“) </a:t>
            </a:r>
            <a:r>
              <a:rPr lang="en-GB" b="1" dirty="0" err="1"/>
              <a:t>možno</a:t>
            </a:r>
            <a:r>
              <a:rPr lang="en-GB" b="1" dirty="0"/>
              <a:t> </a:t>
            </a:r>
            <a:r>
              <a:rPr lang="en-GB" b="1" dirty="0" err="1"/>
              <a:t>pri</a:t>
            </a:r>
            <a:r>
              <a:rPr lang="en-GB" b="1" dirty="0"/>
              <a:t> </a:t>
            </a:r>
            <a:r>
              <a:rPr lang="en-GB" b="1" dirty="0" err="1"/>
              <a:t>vyhotovení</a:t>
            </a:r>
            <a:r>
              <a:rPr lang="en-GB" b="1" dirty="0"/>
              <a:t> </a:t>
            </a:r>
            <a:r>
              <a:rPr lang="en-GB" b="1" dirty="0" err="1"/>
              <a:t>programu</a:t>
            </a:r>
            <a:r>
              <a:rPr lang="en-GB" b="1" dirty="0"/>
              <a:t> </a:t>
            </a:r>
            <a:r>
              <a:rPr lang="en-GB" b="1" dirty="0" err="1"/>
              <a:t>starostlivosti</a:t>
            </a:r>
            <a:r>
              <a:rPr lang="en-GB" b="1" dirty="0"/>
              <a:t> o </a:t>
            </a:r>
            <a:r>
              <a:rPr lang="en-GB" b="1" dirty="0" err="1"/>
              <a:t>lesy</a:t>
            </a:r>
            <a:r>
              <a:rPr lang="en-GB" b="1" dirty="0"/>
              <a:t>, </a:t>
            </a:r>
            <a:r>
              <a:rPr lang="en-GB" b="1" dirty="0" err="1"/>
              <a:t>jeho</a:t>
            </a:r>
            <a:r>
              <a:rPr lang="en-GB" b="1" dirty="0"/>
              <a:t> </a:t>
            </a:r>
            <a:r>
              <a:rPr lang="en-GB" b="1" dirty="0" err="1"/>
              <a:t>zmene</a:t>
            </a:r>
            <a:r>
              <a:rPr lang="en-GB" b="1" dirty="0"/>
              <a:t> </a:t>
            </a:r>
            <a:r>
              <a:rPr lang="en-GB" b="1" dirty="0" err="1"/>
              <a:t>alebo</a:t>
            </a:r>
            <a:r>
              <a:rPr lang="en-GB" b="1" dirty="0"/>
              <a:t> </a:t>
            </a:r>
            <a:r>
              <a:rPr lang="en-GB" b="1" dirty="0" err="1"/>
              <a:t>úprave</a:t>
            </a:r>
            <a:r>
              <a:rPr lang="en-GB" b="1" dirty="0"/>
              <a:t>. </a:t>
            </a:r>
            <a:endParaRPr lang="sk-SK" b="1" dirty="0" smtClean="0"/>
          </a:p>
          <a:p>
            <a:pPr marL="0" indent="0">
              <a:buNone/>
            </a:pPr>
            <a:r>
              <a:rPr lang="en-GB" b="1" dirty="0" err="1" smtClean="0"/>
              <a:t>Úpravou</a:t>
            </a:r>
            <a:r>
              <a:rPr lang="en-GB" b="1" dirty="0" smtClean="0"/>
              <a:t> </a:t>
            </a:r>
            <a:r>
              <a:rPr lang="en-GB" b="1" dirty="0" err="1"/>
              <a:t>programu</a:t>
            </a:r>
            <a:r>
              <a:rPr lang="en-GB" b="1" dirty="0"/>
              <a:t> </a:t>
            </a:r>
            <a:r>
              <a:rPr lang="en-GB" b="1" dirty="0" err="1"/>
              <a:t>starostlivosti</a:t>
            </a:r>
            <a:r>
              <a:rPr lang="en-GB" b="1" dirty="0"/>
              <a:t> </a:t>
            </a:r>
            <a:r>
              <a:rPr lang="en-GB" b="1" dirty="0" err="1"/>
              <a:t>možno</a:t>
            </a:r>
            <a:r>
              <a:rPr lang="en-GB" b="1" dirty="0"/>
              <a:t> </a:t>
            </a:r>
            <a:r>
              <a:rPr lang="en-GB" b="1" dirty="0" err="1"/>
              <a:t>meniť</a:t>
            </a:r>
            <a:endParaRPr lang="sk-SK" dirty="0"/>
          </a:p>
          <a:p>
            <a:pPr marL="0" indent="0">
              <a:buNone/>
            </a:pPr>
            <a:r>
              <a:rPr lang="en-GB" dirty="0"/>
              <a:t>a)</a:t>
            </a:r>
            <a:r>
              <a:rPr lang="en-GB" b="1" dirty="0"/>
              <a:t> </a:t>
            </a:r>
            <a:r>
              <a:rPr lang="en-GB" dirty="0" err="1"/>
              <a:t>holorubný</a:t>
            </a:r>
            <a:r>
              <a:rPr lang="en-GB" dirty="0"/>
              <a:t> </a:t>
            </a:r>
            <a:r>
              <a:rPr lang="sk-SK" dirty="0" smtClean="0"/>
              <a:t>HS                   </a:t>
            </a:r>
            <a:r>
              <a:rPr lang="en-GB" dirty="0" err="1" smtClean="0"/>
              <a:t>podrastový</a:t>
            </a:r>
            <a:r>
              <a:rPr lang="en-GB" dirty="0" smtClean="0"/>
              <a:t> </a:t>
            </a:r>
            <a:r>
              <a:rPr lang="en-GB" dirty="0" err="1" smtClean="0"/>
              <a:t>alebo</a:t>
            </a:r>
            <a:r>
              <a:rPr lang="en-GB" dirty="0" smtClean="0"/>
              <a:t> </a:t>
            </a:r>
            <a:r>
              <a:rPr lang="en-GB" dirty="0" err="1"/>
              <a:t>účelový</a:t>
            </a:r>
            <a:r>
              <a:rPr lang="en-GB" dirty="0"/>
              <a:t> </a:t>
            </a:r>
            <a:r>
              <a:rPr lang="sk-SK" dirty="0" smtClean="0"/>
              <a:t>HS</a:t>
            </a:r>
            <a:endParaRPr lang="sk-SK" dirty="0"/>
          </a:p>
          <a:p>
            <a:pPr marL="0" indent="0">
              <a:buNone/>
            </a:pPr>
            <a:r>
              <a:rPr lang="en-GB" dirty="0"/>
              <a:t>b) </a:t>
            </a:r>
            <a:r>
              <a:rPr lang="en-GB" dirty="0" err="1"/>
              <a:t>podrastový</a:t>
            </a:r>
            <a:r>
              <a:rPr lang="en-GB" dirty="0"/>
              <a:t> </a:t>
            </a:r>
            <a:r>
              <a:rPr lang="sk-SK" dirty="0" smtClean="0"/>
              <a:t>HS              </a:t>
            </a:r>
            <a:r>
              <a:rPr lang="en-GB" dirty="0" err="1" smtClean="0"/>
              <a:t>účelový</a:t>
            </a:r>
            <a:r>
              <a:rPr lang="en-GB" dirty="0" smtClean="0"/>
              <a:t> </a:t>
            </a:r>
            <a:r>
              <a:rPr lang="en-GB" dirty="0" err="1" smtClean="0"/>
              <a:t>alebo</a:t>
            </a:r>
            <a:r>
              <a:rPr lang="en-GB" dirty="0" smtClean="0"/>
              <a:t> </a:t>
            </a:r>
            <a:r>
              <a:rPr lang="en-GB" dirty="0" err="1"/>
              <a:t>výberkový</a:t>
            </a:r>
            <a:r>
              <a:rPr lang="en-GB" dirty="0"/>
              <a:t> </a:t>
            </a:r>
            <a:r>
              <a:rPr lang="sk-SK" dirty="0" smtClean="0"/>
              <a:t>HS</a:t>
            </a:r>
            <a:endParaRPr lang="sk-SK" dirty="0"/>
          </a:p>
          <a:p>
            <a:pPr marL="0" indent="0">
              <a:buNone/>
            </a:pPr>
            <a:r>
              <a:rPr lang="en-GB" dirty="0"/>
              <a:t>c) </a:t>
            </a:r>
            <a:r>
              <a:rPr lang="en-GB" dirty="0" err="1"/>
              <a:t>veľkoplošnú</a:t>
            </a:r>
            <a:r>
              <a:rPr lang="en-GB" dirty="0"/>
              <a:t> </a:t>
            </a:r>
            <a:r>
              <a:rPr lang="en-GB" dirty="0" err="1"/>
              <a:t>formu</a:t>
            </a:r>
            <a:r>
              <a:rPr lang="en-GB" dirty="0"/>
              <a:t> </a:t>
            </a:r>
            <a:r>
              <a:rPr lang="sk-SK" dirty="0" smtClean="0"/>
              <a:t>HS              </a:t>
            </a:r>
            <a:r>
              <a:rPr lang="en-GB" dirty="0" err="1" smtClean="0"/>
              <a:t>maloplošnú</a:t>
            </a:r>
            <a:r>
              <a:rPr lang="en-GB" dirty="0" smtClean="0"/>
              <a:t> </a:t>
            </a:r>
            <a:r>
              <a:rPr lang="en-GB" dirty="0" err="1"/>
              <a:t>formu</a:t>
            </a:r>
            <a:r>
              <a:rPr lang="en-GB" dirty="0"/>
              <a:t> </a:t>
            </a:r>
            <a:r>
              <a:rPr lang="sk-SK" dirty="0" smtClean="0"/>
              <a:t>HS</a:t>
            </a:r>
          </a:p>
          <a:p>
            <a:pPr marL="0" indent="0">
              <a:buNone/>
            </a:pPr>
            <a:r>
              <a:rPr lang="en-GB" dirty="0" smtClean="0"/>
              <a:t>d</a:t>
            </a:r>
            <a:r>
              <a:rPr lang="en-GB" dirty="0"/>
              <a:t>) </a:t>
            </a:r>
            <a:r>
              <a:rPr lang="en-GB" dirty="0" err="1"/>
              <a:t>skupinovú</a:t>
            </a:r>
            <a:r>
              <a:rPr lang="en-GB" dirty="0"/>
              <a:t> </a:t>
            </a:r>
            <a:r>
              <a:rPr lang="en-GB" dirty="0" err="1"/>
              <a:t>formu</a:t>
            </a:r>
            <a:r>
              <a:rPr lang="en-GB" dirty="0"/>
              <a:t> </a:t>
            </a:r>
            <a:r>
              <a:rPr lang="sk-SK" dirty="0" smtClean="0"/>
              <a:t>HS                 </a:t>
            </a:r>
            <a:r>
              <a:rPr lang="en-GB" dirty="0" err="1" smtClean="0"/>
              <a:t>na</a:t>
            </a:r>
            <a:r>
              <a:rPr lang="en-GB" dirty="0" smtClean="0"/>
              <a:t> </a:t>
            </a:r>
            <a:r>
              <a:rPr lang="en-GB" dirty="0" err="1"/>
              <a:t>stromovú</a:t>
            </a:r>
            <a:r>
              <a:rPr lang="en-GB" dirty="0"/>
              <a:t> </a:t>
            </a:r>
            <a:r>
              <a:rPr lang="en-GB" dirty="0" err="1"/>
              <a:t>formu</a:t>
            </a:r>
            <a:r>
              <a:rPr lang="en-GB" dirty="0"/>
              <a:t> </a:t>
            </a:r>
            <a:r>
              <a:rPr lang="sk-SK" dirty="0" smtClean="0"/>
              <a:t>HS</a:t>
            </a:r>
            <a:r>
              <a:rPr lang="en-GB" dirty="0" smtClean="0"/>
              <a:t> </a:t>
            </a:r>
            <a:endParaRPr lang="sk-SK" dirty="0" smtClean="0"/>
          </a:p>
          <a:p>
            <a:pPr marL="0" indent="0">
              <a:buNone/>
            </a:pPr>
            <a:r>
              <a:rPr lang="sk-SK" b="1" dirty="0" smtClean="0"/>
              <a:t>               </a:t>
            </a:r>
            <a:r>
              <a:rPr lang="en-GB" b="1" dirty="0" smtClean="0">
                <a:solidFill>
                  <a:srgbClr val="FFC000"/>
                </a:solidFill>
              </a:rPr>
              <a:t>POZOR  </a:t>
            </a:r>
            <a:r>
              <a:rPr lang="en-GB" b="1" dirty="0" err="1">
                <a:solidFill>
                  <a:srgbClr val="FFC000"/>
                </a:solidFill>
              </a:rPr>
              <a:t>opačným</a:t>
            </a:r>
            <a:r>
              <a:rPr lang="en-GB" b="1" dirty="0">
                <a:solidFill>
                  <a:srgbClr val="FFC000"/>
                </a:solidFill>
              </a:rPr>
              <a:t> </a:t>
            </a:r>
            <a:r>
              <a:rPr lang="en-GB" b="1" dirty="0" err="1">
                <a:solidFill>
                  <a:srgbClr val="FFC000"/>
                </a:solidFill>
              </a:rPr>
              <a:t>smerom</a:t>
            </a:r>
            <a:r>
              <a:rPr lang="en-GB" b="1" dirty="0">
                <a:solidFill>
                  <a:srgbClr val="FFC000"/>
                </a:solidFill>
              </a:rPr>
              <a:t> </a:t>
            </a:r>
            <a:r>
              <a:rPr lang="en-GB" b="1" dirty="0" err="1">
                <a:solidFill>
                  <a:srgbClr val="FFC000"/>
                </a:solidFill>
              </a:rPr>
              <a:t>úprava</a:t>
            </a:r>
            <a:r>
              <a:rPr lang="en-GB" b="1" dirty="0">
                <a:solidFill>
                  <a:srgbClr val="FFC000"/>
                </a:solidFill>
              </a:rPr>
              <a:t> PSL </a:t>
            </a:r>
            <a:r>
              <a:rPr lang="en-GB" b="1" dirty="0" err="1">
                <a:solidFill>
                  <a:srgbClr val="FFC000"/>
                </a:solidFill>
              </a:rPr>
              <a:t>nie</a:t>
            </a:r>
            <a:r>
              <a:rPr lang="en-GB" b="1" dirty="0">
                <a:solidFill>
                  <a:srgbClr val="FFC000"/>
                </a:solidFill>
              </a:rPr>
              <a:t> je </a:t>
            </a:r>
            <a:r>
              <a:rPr lang="en-GB" b="1" dirty="0" err="1">
                <a:solidFill>
                  <a:srgbClr val="FFC000"/>
                </a:solidFill>
              </a:rPr>
              <a:t>možná</a:t>
            </a:r>
            <a:r>
              <a:rPr lang="en-GB" b="1" dirty="0">
                <a:solidFill>
                  <a:srgbClr val="FFC000"/>
                </a:solidFill>
              </a:rPr>
              <a:t> !!!</a:t>
            </a:r>
            <a:endParaRPr lang="sk-SK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sk-SK" b="1" dirty="0" smtClean="0"/>
          </a:p>
        </p:txBody>
      </p:sp>
      <p:sp>
        <p:nvSpPr>
          <p:cNvPr id="2" name="Šípka doprava 1"/>
          <p:cNvSpPr/>
          <p:nvPr/>
        </p:nvSpPr>
        <p:spPr>
          <a:xfrm>
            <a:off x="4669000" y="5286999"/>
            <a:ext cx="724930" cy="329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Šípka doprava 5"/>
          <p:cNvSpPr/>
          <p:nvPr/>
        </p:nvSpPr>
        <p:spPr>
          <a:xfrm>
            <a:off x="4669000" y="4726549"/>
            <a:ext cx="724930" cy="329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Šípka doprava 6"/>
          <p:cNvSpPr/>
          <p:nvPr/>
        </p:nvSpPr>
        <p:spPr>
          <a:xfrm>
            <a:off x="3645242" y="3669486"/>
            <a:ext cx="724930" cy="329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Šípka doprava 7"/>
          <p:cNvSpPr/>
          <p:nvPr/>
        </p:nvSpPr>
        <p:spPr>
          <a:xfrm>
            <a:off x="3645242" y="4198578"/>
            <a:ext cx="724930" cy="329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9170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8200" y="126227"/>
            <a:ext cx="10515600" cy="1325563"/>
          </a:xfrm>
        </p:spPr>
        <p:txBody>
          <a:bodyPr/>
          <a:lstStyle/>
          <a:p>
            <a:pPr algn="ctr"/>
            <a:r>
              <a:rPr lang="sk-SK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PBOL a legislatíva SR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>
          <a:xfrm>
            <a:off x="838200" y="1451790"/>
            <a:ext cx="105156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 smtClean="0">
                <a:solidFill>
                  <a:srgbClr val="FF0000"/>
                </a:solidFill>
              </a:rPr>
              <a:t>Zákon č.543/2005 </a:t>
            </a:r>
            <a:r>
              <a:rPr lang="sk-SK" b="1" dirty="0" err="1" smtClean="0">
                <a:solidFill>
                  <a:srgbClr val="FF0000"/>
                </a:solidFill>
              </a:rPr>
              <a:t>Z.z</a:t>
            </a:r>
            <a:r>
              <a:rPr lang="sk-SK" b="1" dirty="0" smtClean="0">
                <a:solidFill>
                  <a:srgbClr val="FF0000"/>
                </a:solidFill>
              </a:rPr>
              <a:t>. o </a:t>
            </a:r>
            <a:r>
              <a:rPr lang="sk-SK" b="1" dirty="0" err="1" smtClean="0">
                <a:solidFill>
                  <a:srgbClr val="FF0000"/>
                </a:solidFill>
              </a:rPr>
              <a:t>OPaK</a:t>
            </a:r>
            <a:r>
              <a:rPr lang="sk-SK" b="1" dirty="0">
                <a:solidFill>
                  <a:srgbClr val="FF0000"/>
                </a:solidFill>
              </a:rPr>
              <a:t>    /od 1.1.2020/</a:t>
            </a:r>
          </a:p>
          <a:p>
            <a:pPr marL="0" indent="0">
              <a:buNone/>
            </a:pPr>
            <a:r>
              <a:rPr lang="sk-SK" sz="2400" b="1" dirty="0" smtClean="0"/>
              <a:t>§</a:t>
            </a:r>
            <a:r>
              <a:rPr lang="sk-SK" sz="2400" b="1" dirty="0"/>
              <a:t>14</a:t>
            </a:r>
            <a:endParaRPr lang="sk-SK" sz="2400" dirty="0"/>
          </a:p>
          <a:p>
            <a:pPr marL="0" indent="0">
              <a:buNone/>
            </a:pPr>
            <a:r>
              <a:rPr lang="sk-SK" sz="2400" b="1" dirty="0"/>
              <a:t>Tretí stupeň ochrany</a:t>
            </a:r>
            <a:endParaRPr lang="sk-SK" sz="2400" dirty="0"/>
          </a:p>
          <a:p>
            <a:pPr marL="0" indent="0">
              <a:buNone/>
            </a:pPr>
            <a:r>
              <a:rPr lang="sk-SK" sz="2400" b="1" dirty="0"/>
              <a:t>1/ Na území na ktorom platí tretí stupeň ochrany, je zakázané</a:t>
            </a:r>
            <a:endParaRPr lang="sk-SK" sz="2400" dirty="0"/>
          </a:p>
          <a:p>
            <a:pPr marL="0" indent="0">
              <a:buNone/>
            </a:pPr>
            <a:r>
              <a:rPr lang="sk-SK" sz="2400" b="1" dirty="0" smtClean="0"/>
              <a:t>     l</a:t>
            </a:r>
            <a:r>
              <a:rPr lang="sk-SK" sz="2400" b="1" dirty="0"/>
              <a:t>) </a:t>
            </a:r>
            <a:r>
              <a:rPr lang="sk-SK" sz="2400" b="1" u="sng" dirty="0"/>
              <a:t>používať iné spôsoby hospodárenia v lesoch ako prírode blízke hospodárenie</a:t>
            </a:r>
            <a:endParaRPr lang="sk-SK" sz="2400" u="sng" dirty="0"/>
          </a:p>
          <a:p>
            <a:pPr marL="0" indent="0">
              <a:buNone/>
            </a:pPr>
            <a:r>
              <a:rPr lang="sk-SK" sz="2400" dirty="0" smtClean="0">
                <a:solidFill>
                  <a:srgbClr val="00B050"/>
                </a:solidFill>
              </a:rPr>
              <a:t>POZOR</a:t>
            </a:r>
            <a:r>
              <a:rPr lang="sk-SK" sz="2400" dirty="0">
                <a:solidFill>
                  <a:srgbClr val="00B050"/>
                </a:solidFill>
              </a:rPr>
              <a:t>!  Ochranné pásma chránených území /NPR</a:t>
            </a:r>
            <a:r>
              <a:rPr lang="sk-SK" sz="2400" dirty="0" smtClean="0">
                <a:solidFill>
                  <a:srgbClr val="00B050"/>
                </a:solidFill>
              </a:rPr>
              <a:t>/</a:t>
            </a:r>
            <a:endParaRPr lang="sk-SK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sk-SK" sz="2400" dirty="0"/>
              <a:t>Tam kde nebolo vyhlásené  ochranné pásmo /napr. NPR/, je ním územie do vzdialenosti 100m smerom von od jej hranice a platí tam 3. stupeň ochrany </a:t>
            </a:r>
            <a:r>
              <a:rPr lang="sk-SK" sz="2400" dirty="0" smtClean="0"/>
              <a:t>prírody</a:t>
            </a:r>
          </a:p>
          <a:p>
            <a:pPr marL="0" indent="0">
              <a:buNone/>
            </a:pPr>
            <a:r>
              <a:rPr lang="sk-SK" sz="2400" b="1" dirty="0" smtClean="0"/>
              <a:t>Prechodné ustanovenie:</a:t>
            </a:r>
          </a:p>
          <a:p>
            <a:pPr marL="0" indent="0">
              <a:buNone/>
            </a:pPr>
            <a:r>
              <a:rPr lang="sk-SK" sz="2400" dirty="0" smtClean="0">
                <a:solidFill>
                  <a:srgbClr val="0070C0"/>
                </a:solidFill>
              </a:rPr>
              <a:t>Zákaz sa nevzťahuje na PSL schválené do 31.12.2019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4814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Prebudova</a:t>
            </a:r>
            <a:r>
              <a:rPr 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PB hospodárenie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>
          <a:xfrm>
            <a:off x="838200" y="1581664"/>
            <a:ext cx="10515600" cy="4810897"/>
          </a:xfrm>
        </p:spPr>
        <p:txBody>
          <a:bodyPr>
            <a:norm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sk-SK" sz="2000" b="1" dirty="0" smtClean="0"/>
              <a:t>cielený </a:t>
            </a:r>
            <a:r>
              <a:rPr lang="sk-SK" sz="2000" b="1" dirty="0"/>
              <a:t>proces, pri ktorom sa uplatňujú prírode blízke postupy v lese vekových </a:t>
            </a:r>
            <a:r>
              <a:rPr lang="sk-SK" sz="2000" b="1" dirty="0" smtClean="0"/>
              <a:t>tried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2000" b="1" dirty="0"/>
          </a:p>
          <a:p>
            <a:r>
              <a:rPr lang="sk-SK" sz="2000" b="1" dirty="0" smtClean="0"/>
              <a:t>postupná </a:t>
            </a:r>
            <a:r>
              <a:rPr lang="sk-SK" sz="2000" b="1" dirty="0"/>
              <a:t>zmena drevinovej a priestorovej (vertikálnej) štruktúry rovnorodých a </a:t>
            </a:r>
            <a:r>
              <a:rPr lang="sk-SK" sz="2000" b="1" dirty="0" err="1"/>
              <a:t>rovnovekých</a:t>
            </a:r>
            <a:r>
              <a:rPr lang="sk-SK" sz="2000" b="1" dirty="0"/>
              <a:t> lesných </a:t>
            </a:r>
            <a:r>
              <a:rPr lang="sk-SK" sz="2000" b="1" dirty="0" smtClean="0"/>
              <a:t>porastov na </a:t>
            </a:r>
            <a:r>
              <a:rPr lang="sk-SK" sz="2000" b="1" dirty="0"/>
              <a:t>viacvrstvovú, hrúbkovo a výškovo </a:t>
            </a:r>
            <a:r>
              <a:rPr lang="sk-SK" sz="2000" b="1" dirty="0" smtClean="0"/>
              <a:t>diferencovanú štruktúru</a:t>
            </a:r>
          </a:p>
          <a:p>
            <a:endParaRPr lang="sk-SK" sz="1600" dirty="0" smtClean="0"/>
          </a:p>
          <a:p>
            <a:pPr marL="0" indent="0">
              <a:buNone/>
            </a:pPr>
            <a:endParaRPr lang="sk-SK" sz="1600" dirty="0" smtClean="0"/>
          </a:p>
          <a:p>
            <a:pPr marL="0" indent="0">
              <a:buNone/>
            </a:pPr>
            <a:r>
              <a:rPr lang="sk-SK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Prebudova</a:t>
            </a:r>
            <a:r>
              <a:rPr lang="sk-SK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 môže uskutočniť:</a:t>
            </a:r>
          </a:p>
          <a:p>
            <a:pPr lvl="0"/>
            <a:r>
              <a:rPr lang="sk-SK" sz="2000" b="1" dirty="0" smtClean="0">
                <a:solidFill>
                  <a:srgbClr val="00B0F0"/>
                </a:solidFill>
              </a:rPr>
              <a:t>výchovou </a:t>
            </a:r>
            <a:r>
              <a:rPr lang="sk-SK" sz="2000" b="1" dirty="0">
                <a:solidFill>
                  <a:srgbClr val="00B0F0"/>
                </a:solidFill>
              </a:rPr>
              <a:t>existujúceho lesného </a:t>
            </a:r>
            <a:r>
              <a:rPr lang="sk-SK" sz="2000" b="1" dirty="0" smtClean="0">
                <a:solidFill>
                  <a:srgbClr val="00B0F0"/>
                </a:solidFill>
              </a:rPr>
              <a:t>porastu              </a:t>
            </a:r>
            <a:r>
              <a:rPr lang="sk-SK" sz="2000" dirty="0" smtClean="0"/>
              <a:t>/</a:t>
            </a:r>
            <a:r>
              <a:rPr lang="sk-SK" sz="2000" dirty="0" err="1" smtClean="0"/>
              <a:t>prečistky</a:t>
            </a:r>
            <a:r>
              <a:rPr lang="sk-SK" sz="2000" dirty="0" smtClean="0"/>
              <a:t>, výchovné ťažby/</a:t>
            </a:r>
            <a:endParaRPr lang="sk-SK" sz="2000" b="1" dirty="0" smtClean="0">
              <a:solidFill>
                <a:srgbClr val="00B0F0"/>
              </a:solidFill>
            </a:endParaRPr>
          </a:p>
          <a:p>
            <a:pPr lvl="0"/>
            <a:r>
              <a:rPr lang="sk-SK" sz="2000" b="1" dirty="0" smtClean="0">
                <a:solidFill>
                  <a:schemeClr val="accent2">
                    <a:lumMod val="75000"/>
                  </a:schemeClr>
                </a:solidFill>
              </a:rPr>
              <a:t>obnovou </a:t>
            </a:r>
            <a:r>
              <a:rPr lang="sk-SK" sz="2000" b="1" dirty="0">
                <a:solidFill>
                  <a:schemeClr val="accent2">
                    <a:lumMod val="75000"/>
                  </a:schemeClr>
                </a:solidFill>
              </a:rPr>
              <a:t>existujúceho lesného </a:t>
            </a:r>
            <a:r>
              <a:rPr lang="sk-SK" sz="2000" b="1" dirty="0" smtClean="0">
                <a:solidFill>
                  <a:schemeClr val="accent2">
                    <a:lumMod val="75000"/>
                  </a:schemeClr>
                </a:solidFill>
              </a:rPr>
              <a:t>porastu               </a:t>
            </a:r>
            <a:r>
              <a:rPr lang="sk-SK" sz="2000" dirty="0" smtClean="0"/>
              <a:t>/obnovné ťažby/</a:t>
            </a:r>
            <a:endParaRPr lang="sk-SK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sk-SK" sz="2000" b="1" dirty="0">
                <a:solidFill>
                  <a:srgbClr val="7030A0"/>
                </a:solidFill>
              </a:rPr>
              <a:t>prostredníctvom následnej generácie  </a:t>
            </a:r>
            <a:r>
              <a:rPr lang="sk-SK" sz="2000" b="1" dirty="0" smtClean="0">
                <a:solidFill>
                  <a:srgbClr val="7030A0"/>
                </a:solidFill>
              </a:rPr>
              <a:t>porastu  </a:t>
            </a:r>
            <a:r>
              <a:rPr lang="sk-SK" sz="2000" dirty="0" smtClean="0"/>
              <a:t>/</a:t>
            </a:r>
            <a:r>
              <a:rPr lang="sk-SK" sz="2000" dirty="0" err="1" smtClean="0"/>
              <a:t>predsadby</a:t>
            </a:r>
            <a:r>
              <a:rPr lang="sk-SK" sz="2000" dirty="0" smtClean="0"/>
              <a:t> (napr. </a:t>
            </a:r>
            <a:r>
              <a:rPr lang="sk-SK" sz="2000" dirty="0" err="1" smtClean="0"/>
              <a:t>obn</a:t>
            </a:r>
            <a:r>
              <a:rPr lang="sk-SK" sz="2000" dirty="0" smtClean="0"/>
              <a:t>. SM porasty) , </a:t>
            </a:r>
            <a:r>
              <a:rPr lang="sk-SK" sz="2000" dirty="0" err="1" smtClean="0"/>
              <a:t>podsadby</a:t>
            </a:r>
            <a:r>
              <a:rPr lang="sk-SK" sz="2000" dirty="0" smtClean="0"/>
              <a:t>/</a:t>
            </a:r>
            <a:endParaRPr lang="sk-SK" sz="2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11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Postupy PBOL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>
          <a:xfrm>
            <a:off x="838200" y="1581664"/>
            <a:ext cx="10515600" cy="4810897"/>
          </a:xfrm>
        </p:spPr>
        <p:txBody>
          <a:bodyPr>
            <a:normAutofit lnSpcReduction="10000"/>
          </a:bodyPr>
          <a:lstStyle/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Lesy hospodárske   „H“ a lesy osobitného určenia  „U“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b="1" dirty="0" smtClean="0"/>
              <a:t>Traktorové terény  /sklon do 40%/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dirty="0" smtClean="0"/>
              <a:t>HS – podrastový, F – maloplošná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400" i="1" dirty="0" smtClean="0"/>
              <a:t>Ruby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MCR jednotlivým a </a:t>
            </a:r>
            <a:r>
              <a:rPr lang="sk-SK" sz="2000" b="1" dirty="0" err="1" smtClean="0">
                <a:solidFill>
                  <a:srgbClr val="00B050"/>
                </a:solidFill>
              </a:rPr>
              <a:t>hlúčikovým</a:t>
            </a:r>
            <a:r>
              <a:rPr lang="sk-SK" sz="2000" b="1" dirty="0" smtClean="0">
                <a:solidFill>
                  <a:srgbClr val="00B050"/>
                </a:solidFill>
              </a:rPr>
              <a:t> výberom </a:t>
            </a:r>
            <a:r>
              <a:rPr lang="sk-SK" sz="2000" dirty="0" smtClean="0"/>
              <a:t>/hlúčik 1-3 stromy; do 0,03 ha/ - </a:t>
            </a:r>
            <a:r>
              <a:rPr lang="sk-SK" sz="1600" dirty="0" smtClean="0"/>
              <a:t>neznižujeme                                                                                                                                        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1600" dirty="0" err="1" smtClean="0"/>
              <a:t>zakmenenie</a:t>
            </a:r>
            <a:r>
              <a:rPr lang="sk-SK" sz="1600" dirty="0" smtClean="0"/>
              <a:t> pod 0,5; vzdialenosť prvkov aj pod 1v porastu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MSCR  - skupinový </a:t>
            </a:r>
            <a:r>
              <a:rPr lang="sk-SK" sz="2000" b="1" dirty="0" err="1" smtClean="0">
                <a:solidFill>
                  <a:srgbClr val="00B050"/>
                </a:solidFill>
              </a:rPr>
              <a:t>clonný</a:t>
            </a:r>
            <a:r>
              <a:rPr lang="sk-SK" sz="2000" b="1" dirty="0" smtClean="0">
                <a:solidFill>
                  <a:srgbClr val="00B050"/>
                </a:solidFill>
              </a:rPr>
              <a:t> rub; alebo rub s výmerou obnovného prvku do 0,2 ha </a:t>
            </a:r>
            <a:r>
              <a:rPr lang="sk-SK" sz="2000" dirty="0" smtClean="0"/>
              <a:t>- </a:t>
            </a:r>
            <a:r>
              <a:rPr lang="sk-SK" sz="1600" dirty="0" smtClean="0"/>
              <a:t>môžeme aj  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1600" dirty="0" err="1" smtClean="0"/>
              <a:t>fázovať</a:t>
            </a:r>
            <a:r>
              <a:rPr lang="sk-SK" sz="1600" dirty="0" smtClean="0"/>
              <a:t>; ak </a:t>
            </a:r>
            <a:r>
              <a:rPr lang="sk-SK" sz="1600" dirty="0" err="1" smtClean="0"/>
              <a:t>zakm</a:t>
            </a:r>
            <a:r>
              <a:rPr lang="sk-SK" sz="1600" dirty="0" smtClean="0"/>
              <a:t>. pod 0,5 – vzdialenosť min. 1v porastu od nezabezpečeného porastu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1600" dirty="0"/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dirty="0" smtClean="0"/>
              <a:t>HS – účelový, F – stromová a skupinová 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400" i="1" dirty="0" smtClean="0"/>
              <a:t>Ruby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Stromový účelový rub  /JU/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Skupinový účelový rub /SU/</a:t>
            </a:r>
            <a:r>
              <a:rPr lang="sk-SK" dirty="0" smtClean="0"/>
              <a:t>  </a:t>
            </a:r>
            <a:r>
              <a:rPr lang="sk-SK" sz="2400" dirty="0" smtClean="0"/>
              <a:t>-</a:t>
            </a:r>
            <a:r>
              <a:rPr lang="sk-SK" dirty="0" smtClean="0"/>
              <a:t> </a:t>
            </a:r>
            <a:r>
              <a:rPr lang="sk-SK" sz="1600" dirty="0" smtClean="0"/>
              <a:t>skupina do 0,20 ha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1600" dirty="0" smtClean="0"/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1600" b="1" dirty="0" smtClean="0">
                <a:solidFill>
                  <a:srgbClr val="FF0000"/>
                </a:solidFill>
              </a:rPr>
              <a:t>Cieľ: dopestovať TVEP , tzv. „t“ porasty</a:t>
            </a:r>
            <a:endParaRPr lang="sk-SK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9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Postupy PBOL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>
          <a:xfrm>
            <a:off x="838200" y="1581664"/>
            <a:ext cx="10515600" cy="4810897"/>
          </a:xfrm>
        </p:spPr>
        <p:txBody>
          <a:bodyPr>
            <a:normAutofit/>
          </a:bodyPr>
          <a:lstStyle/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Lesy hospodárske   „H“ a lesy osobitného určenia  „U“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b="1" dirty="0" smtClean="0"/>
              <a:t>Lanovkové terény   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dirty="0" smtClean="0"/>
              <a:t>HS – podrastový, F – maloplošná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400" i="1" dirty="0" smtClean="0"/>
              <a:t>Ruby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MCR jednotlivým a </a:t>
            </a:r>
            <a:r>
              <a:rPr lang="sk-SK" sz="2000" b="1" dirty="0" err="1" smtClean="0">
                <a:solidFill>
                  <a:srgbClr val="00B050"/>
                </a:solidFill>
              </a:rPr>
              <a:t>hlúčikovým</a:t>
            </a:r>
            <a:r>
              <a:rPr lang="sk-SK" sz="2000" b="1" dirty="0" smtClean="0">
                <a:solidFill>
                  <a:srgbClr val="00B050"/>
                </a:solidFill>
              </a:rPr>
              <a:t> výberom </a:t>
            </a:r>
            <a:r>
              <a:rPr lang="sk-SK" sz="2000" dirty="0" smtClean="0"/>
              <a:t>/hlúčik 1-3 stromy; do 0,03 ha/ - </a:t>
            </a:r>
            <a:r>
              <a:rPr lang="sk-SK" sz="1600" dirty="0" smtClean="0"/>
              <a:t>neznižujeme                                                                                                                                        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1600" dirty="0" err="1" smtClean="0"/>
              <a:t>zakmenenie</a:t>
            </a:r>
            <a:r>
              <a:rPr lang="sk-SK" sz="1600" dirty="0" smtClean="0"/>
              <a:t> pod 0,5; vzdialenosť prvkov aj pod 1v porastu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MCR  - </a:t>
            </a:r>
            <a:r>
              <a:rPr lang="sk-SK" sz="2000" b="1" dirty="0" err="1" smtClean="0">
                <a:solidFill>
                  <a:srgbClr val="00B050"/>
                </a:solidFill>
              </a:rPr>
              <a:t>clonný</a:t>
            </a:r>
            <a:r>
              <a:rPr lang="sk-SK" sz="2000" b="1" dirty="0" smtClean="0">
                <a:solidFill>
                  <a:srgbClr val="00B050"/>
                </a:solidFill>
              </a:rPr>
              <a:t> rub; rub s výmerou obnovného prvku do 1,5 ha </a:t>
            </a:r>
            <a:r>
              <a:rPr lang="sk-SK" sz="2000" dirty="0" smtClean="0"/>
              <a:t>- </a:t>
            </a:r>
            <a:r>
              <a:rPr lang="sk-SK" sz="1600" dirty="0" smtClean="0"/>
              <a:t> ak </a:t>
            </a:r>
            <a:r>
              <a:rPr lang="sk-SK" sz="1600" dirty="0" err="1" smtClean="0"/>
              <a:t>zakm</a:t>
            </a:r>
            <a:r>
              <a:rPr lang="sk-SK" sz="1600" dirty="0" smtClean="0"/>
              <a:t>. pod 0,5 – vzdialenosť min. 1v   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1600" dirty="0" smtClean="0"/>
              <a:t>porastu od nezabezpečeného porastu, limitujúci faktor – dostupná technológia a poškodenie následného porastu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1600" dirty="0"/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dirty="0" smtClean="0"/>
              <a:t>HS – účelový, F – stromová a skupinová 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400" i="1" dirty="0" smtClean="0"/>
              <a:t>Ruby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Stromový účelový rub  /JU/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Skupinový účelový rub /SU/</a:t>
            </a:r>
            <a:r>
              <a:rPr lang="sk-SK" dirty="0" smtClean="0"/>
              <a:t>  </a:t>
            </a:r>
            <a:r>
              <a:rPr lang="sk-SK" sz="2400" dirty="0" smtClean="0"/>
              <a:t>-</a:t>
            </a:r>
            <a:r>
              <a:rPr lang="sk-SK" dirty="0" smtClean="0"/>
              <a:t> </a:t>
            </a:r>
            <a:r>
              <a:rPr lang="sk-SK" sz="1600" dirty="0" smtClean="0"/>
              <a:t>skupina do 0,20 ha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285838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Postupy PBOL</a:t>
            </a:r>
            <a:endParaRPr lang="sk-SK" dirty="0"/>
          </a:p>
        </p:txBody>
      </p:sp>
      <p:sp>
        <p:nvSpPr>
          <p:cNvPr id="4" name="Zástupný symbol obsahu 3"/>
          <p:cNvSpPr>
            <a:spLocks noGrp="1"/>
          </p:cNvSpPr>
          <p:nvPr>
            <p:ph idx="1"/>
          </p:nvPr>
        </p:nvSpPr>
        <p:spPr>
          <a:xfrm>
            <a:off x="838200" y="1581664"/>
            <a:ext cx="10515600" cy="4810897"/>
          </a:xfrm>
        </p:spPr>
        <p:txBody>
          <a:bodyPr>
            <a:normAutofit/>
          </a:bodyPr>
          <a:lstStyle/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Lesy ochranné   „O“ a lesy osobitného určenia  „U“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1600" dirty="0" smtClean="0"/>
          </a:p>
          <a:p>
            <a:pPr mar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b="1" dirty="0" smtClean="0"/>
              <a:t>Traktorové a lanovkové </a:t>
            </a:r>
            <a:r>
              <a:rPr lang="sk-SK" b="1" dirty="0"/>
              <a:t>terény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1600" dirty="0"/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dirty="0" smtClean="0"/>
              <a:t>HS – účelový, F – stromová a skupinová 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400" i="1" dirty="0" smtClean="0"/>
              <a:t>Ruby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Stromový účelový rub  /JU/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2000" b="1" dirty="0" smtClean="0">
                <a:solidFill>
                  <a:srgbClr val="00B050"/>
                </a:solidFill>
              </a:rPr>
              <a:t>Skupinový účelový rub /SU/</a:t>
            </a:r>
            <a:r>
              <a:rPr lang="sk-SK" dirty="0" smtClean="0"/>
              <a:t>  </a:t>
            </a:r>
            <a:r>
              <a:rPr lang="sk-SK" sz="2400" dirty="0" smtClean="0"/>
              <a:t>-</a:t>
            </a:r>
            <a:r>
              <a:rPr lang="sk-SK" dirty="0" smtClean="0"/>
              <a:t> </a:t>
            </a:r>
            <a:r>
              <a:rPr lang="sk-SK" sz="1600" dirty="0" smtClean="0"/>
              <a:t>skupina do 0,20 ha</a:t>
            </a:r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1600" dirty="0"/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1600" dirty="0" smtClean="0"/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1600" dirty="0"/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sk-SK" sz="1600" dirty="0" smtClean="0"/>
          </a:p>
          <a:p>
            <a:pPr marL="0" lvl="0" indent="269875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sk-SK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Spoločný znak:  obnovná doba 50 – 60 rokov, O - nepretržitá</a:t>
            </a:r>
            <a:endParaRPr lang="sk-SK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899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1435</Words>
  <Application>Microsoft Office PowerPoint</Application>
  <PresentationFormat>Širokouhlá</PresentationFormat>
  <Paragraphs>206</Paragraphs>
  <Slides>26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Motív Office</vt:lpstr>
      <vt:lpstr>Prezentácia programu PowerPoint</vt:lpstr>
      <vt:lpstr>PBOL a legislatíva SR</vt:lpstr>
      <vt:lpstr>PBOL a legislatíva SR</vt:lpstr>
      <vt:lpstr>PBOL a legislatíva SR</vt:lpstr>
      <vt:lpstr>PBOL a legislatíva SR</vt:lpstr>
      <vt:lpstr>Prebudova na PB hospodárenie</vt:lpstr>
      <vt:lpstr>Postupy PBOL</vt:lpstr>
      <vt:lpstr>Postupy PBOL</vt:lpstr>
      <vt:lpstr>Postupy PBOL</vt:lpstr>
      <vt:lpstr>PBOL a NATURA 2000</vt:lpstr>
      <vt:lpstr>PBOL a NATURA 2000</vt:lpstr>
      <vt:lpstr>Prezentácia programu PowerPoint</vt:lpstr>
      <vt:lpstr>Prezentácia programu PowerPoint</vt:lpstr>
      <vt:lpstr>Prezentácia programu PowerPoint</vt:lpstr>
      <vt:lpstr>Podiel z výmery 12,5%</vt:lpstr>
      <vt:lpstr>Obnova PSL a NATURA 2000</vt:lpstr>
      <vt:lpstr>Obnova PSL a NATURA 2000</vt:lpstr>
      <vt:lpstr>Obnova PSL a NATURA 2000</vt:lpstr>
      <vt:lpstr>PBOL a NATURA 2000</vt:lpstr>
      <vt:lpstr>PBOL a NATURA 2000</vt:lpstr>
      <vt:lpstr>PBOL a NATURA 2000</vt:lpstr>
      <vt:lpstr>PBOL a NATURA 2000</vt:lpstr>
      <vt:lpstr>PBOL a NATURA 2000</vt:lpstr>
      <vt:lpstr>PBOL a NATURA 2000</vt:lpstr>
      <vt:lpstr>PBOL a NATURA 2000</vt:lpstr>
      <vt:lpstr>Prezentácia programu PowerPoint</vt:lpstr>
    </vt:vector>
  </TitlesOfParts>
  <Company>Lesy SR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Miklus, Pavel</dc:creator>
  <cp:lastModifiedBy>Miklus, Pavel</cp:lastModifiedBy>
  <cp:revision>73</cp:revision>
  <dcterms:created xsi:type="dcterms:W3CDTF">2020-08-25T12:45:38Z</dcterms:created>
  <dcterms:modified xsi:type="dcterms:W3CDTF">2020-10-02T09:07:42Z</dcterms:modified>
</cp:coreProperties>
</file>