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86" r:id="rId2"/>
    <p:sldId id="482" r:id="rId3"/>
    <p:sldId id="467" r:id="rId4"/>
    <p:sldId id="480" r:id="rId5"/>
    <p:sldId id="481" r:id="rId6"/>
    <p:sldId id="477" r:id="rId7"/>
    <p:sldId id="478" r:id="rId8"/>
    <p:sldId id="468" r:id="rId9"/>
    <p:sldId id="469" r:id="rId10"/>
    <p:sldId id="461" r:id="rId11"/>
    <p:sldId id="479" r:id="rId12"/>
    <p:sldId id="476" r:id="rId13"/>
    <p:sldId id="462" r:id="rId14"/>
    <p:sldId id="457" r:id="rId15"/>
    <p:sldId id="483" r:id="rId16"/>
    <p:sldId id="486" r:id="rId17"/>
    <p:sldId id="496" r:id="rId18"/>
    <p:sldId id="471" r:id="rId19"/>
  </p:sldIdLst>
  <p:sldSz cx="9144000" cy="6858000" type="screen4x3"/>
  <p:notesSz cx="6669088" cy="9926638"/>
  <p:defaultTextStyle>
    <a:defPPr>
      <a:defRPr lang="de-AT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CC00FF"/>
    <a:srgbClr val="CC66FF"/>
    <a:srgbClr val="0099FF"/>
    <a:srgbClr val="0000FF"/>
    <a:srgbClr val="FFFF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15" autoAdjust="0"/>
    <p:restoredTop sz="94718" autoAdjust="0"/>
  </p:normalViewPr>
  <p:slideViewPr>
    <p:cSldViewPr>
      <p:cViewPr varScale="1">
        <p:scale>
          <a:sx n="115" d="100"/>
          <a:sy n="115" d="100"/>
        </p:scale>
        <p:origin x="148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4" d="100"/>
          <a:sy n="34" d="100"/>
        </p:scale>
        <p:origin x="-1590" y="-90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C8E81C9D-4917-4E86-B49C-36827E06316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6EA405A9-66DC-47C6-89B9-E4006B79A23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A04320CA-2661-43B7-9B5F-7FADC404A41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FBB8173C-B71D-4526-A891-609D9E94AB9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9B0C0D-FF7A-4159-B7DB-6BED4C7FA3DD}" type="slidenum">
              <a:rPr lang="de-AT" altLang="sk-SK"/>
              <a:pPr>
                <a:defRPr/>
              </a:pPr>
              <a:t>‹#›</a:t>
            </a:fld>
            <a:endParaRPr lang="de-AT" alt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>
            <a:extLst>
              <a:ext uri="{FF2B5EF4-FFF2-40B4-BE49-F238E27FC236}">
                <a16:creationId xmlns:a16="http://schemas.microsoft.com/office/drawing/2014/main" id="{1DC24B4C-B91B-4F36-92A8-A1F5E3D7B2B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9571" name="Rectangle 3">
            <a:extLst>
              <a:ext uri="{FF2B5EF4-FFF2-40B4-BE49-F238E27FC236}">
                <a16:creationId xmlns:a16="http://schemas.microsoft.com/office/drawing/2014/main" id="{F6AE607A-C0EC-4E9D-8298-C3B5BD4CA46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0000" y="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81EBF37A-8081-4CBC-BAD1-BF2092AFEF4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3600" y="762000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3" name="Rectangle 5">
            <a:extLst>
              <a:ext uri="{FF2B5EF4-FFF2-40B4-BE49-F238E27FC236}">
                <a16:creationId xmlns:a16="http://schemas.microsoft.com/office/drawing/2014/main" id="{8E74D354-5CD3-46A0-AD6B-74B75DB0E71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876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Klepnutím lze upravit styly předlohy textu.</a:t>
            </a:r>
          </a:p>
          <a:p>
            <a:pPr lvl="1"/>
            <a:r>
              <a:rPr lang="en-GB" noProof="0"/>
              <a:t>Druhá úroveň</a:t>
            </a:r>
          </a:p>
          <a:p>
            <a:pPr lvl="2"/>
            <a:r>
              <a:rPr lang="en-GB" noProof="0"/>
              <a:t>Třetí úroveň</a:t>
            </a:r>
          </a:p>
          <a:p>
            <a:pPr lvl="3"/>
            <a:r>
              <a:rPr lang="en-GB" noProof="0"/>
              <a:t>Čtvrtá úroveň</a:t>
            </a:r>
          </a:p>
          <a:p>
            <a:pPr lvl="4"/>
            <a:r>
              <a:rPr lang="en-GB" noProof="0"/>
              <a:t>Pátá úroveň</a:t>
            </a:r>
          </a:p>
        </p:txBody>
      </p:sp>
      <p:sp>
        <p:nvSpPr>
          <p:cNvPr id="109574" name="Rectangle 6">
            <a:extLst>
              <a:ext uri="{FF2B5EF4-FFF2-40B4-BE49-F238E27FC236}">
                <a16:creationId xmlns:a16="http://schemas.microsoft.com/office/drawing/2014/main" id="{4B60C7DE-5EB1-4F7A-8771-E1719CBBC9A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9575" name="Rectangle 7">
            <a:extLst>
              <a:ext uri="{FF2B5EF4-FFF2-40B4-BE49-F238E27FC236}">
                <a16:creationId xmlns:a16="http://schemas.microsoft.com/office/drawing/2014/main" id="{8CB99059-F806-40D3-9C88-19356D6202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9448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F1337EA-97CB-4605-9094-30A04188023C}" type="slidenum">
              <a:rPr lang="en-GB" altLang="sk-SK"/>
              <a:pPr>
                <a:defRPr/>
              </a:pPr>
              <a:t>‹#›</a:t>
            </a:fld>
            <a:endParaRPr lang="en-GB" alt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/>
              <a:t>Kliknite sem a upravte štýl predlohy podnadpisov.</a:t>
            </a:r>
          </a:p>
        </p:txBody>
      </p:sp>
    </p:spTree>
    <p:extLst>
      <p:ext uri="{BB962C8B-B14F-4D97-AF65-F5344CB8AC3E}">
        <p14:creationId xmlns:p14="http://schemas.microsoft.com/office/powerpoint/2010/main" val="1400431591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</p:spTree>
    <p:extLst>
      <p:ext uri="{BB962C8B-B14F-4D97-AF65-F5344CB8AC3E}">
        <p14:creationId xmlns:p14="http://schemas.microsoft.com/office/powerpoint/2010/main" val="16745658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</p:spTree>
    <p:extLst>
      <p:ext uri="{BB962C8B-B14F-4D97-AF65-F5344CB8AC3E}">
        <p14:creationId xmlns:p14="http://schemas.microsoft.com/office/powerpoint/2010/main" val="86152749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</p:spTree>
    <p:extLst>
      <p:ext uri="{BB962C8B-B14F-4D97-AF65-F5344CB8AC3E}">
        <p14:creationId xmlns:p14="http://schemas.microsoft.com/office/powerpoint/2010/main" val="337746831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2951081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Nadpis, text a obrázok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jektu ClipArt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106863263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Nadpis, obrázok ClipAr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jektu ClipArt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sk-SK" noProof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</p:spTree>
    <p:extLst>
      <p:ext uri="{BB962C8B-B14F-4D97-AF65-F5344CB8AC3E}">
        <p14:creationId xmlns:p14="http://schemas.microsoft.com/office/powerpoint/2010/main" val="373368505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ext a dva ob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</p:spTree>
    <p:extLst>
      <p:ext uri="{BB962C8B-B14F-4D97-AF65-F5344CB8AC3E}">
        <p14:creationId xmlns:p14="http://schemas.microsoft.com/office/powerpoint/2010/main" val="397073151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</p:spTree>
    <p:extLst>
      <p:ext uri="{BB962C8B-B14F-4D97-AF65-F5344CB8AC3E}">
        <p14:creationId xmlns:p14="http://schemas.microsoft.com/office/powerpoint/2010/main" val="213083155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361145265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</p:spTree>
    <p:extLst>
      <p:ext uri="{BB962C8B-B14F-4D97-AF65-F5344CB8AC3E}">
        <p14:creationId xmlns:p14="http://schemas.microsoft.com/office/powerpoint/2010/main" val="121626846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</p:spTree>
    <p:extLst>
      <p:ext uri="{BB962C8B-B14F-4D97-AF65-F5344CB8AC3E}">
        <p14:creationId xmlns:p14="http://schemas.microsoft.com/office/powerpoint/2010/main" val="29804066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</p:spTree>
    <p:extLst>
      <p:ext uri="{BB962C8B-B14F-4D97-AF65-F5344CB8AC3E}">
        <p14:creationId xmlns:p14="http://schemas.microsoft.com/office/powerpoint/2010/main" val="12692612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974566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161486840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426936162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9" descr="balken_unten">
            <a:extLst>
              <a:ext uri="{FF2B5EF4-FFF2-40B4-BE49-F238E27FC236}">
                <a16:creationId xmlns:a16="http://schemas.microsoft.com/office/drawing/2014/main" id="{42DE08EE-696C-42FC-BD0E-A1ED5A6F4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5900"/>
            <a:ext cx="75438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0" descr="balken">
            <a:extLst>
              <a:ext uri="{FF2B5EF4-FFF2-40B4-BE49-F238E27FC236}">
                <a16:creationId xmlns:a16="http://schemas.microsoft.com/office/drawing/2014/main" id="{CD48AEA3-C1B5-4A10-BC9A-21C7F87FE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0"/>
            <a:ext cx="7162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27">
            <a:extLst>
              <a:ext uri="{FF2B5EF4-FFF2-40B4-BE49-F238E27FC236}">
                <a16:creationId xmlns:a16="http://schemas.microsoft.com/office/drawing/2014/main" id="{EBC5B6E9-243C-4303-9B08-F22A8F362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6.png"/><Relationship Id="rId5" Type="http://schemas.openxmlformats.org/officeDocument/2006/relationships/image" Target="../media/image15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16.pn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16.png"/><Relationship Id="rId5" Type="http://schemas.openxmlformats.org/officeDocument/2006/relationships/image" Target="../media/image17.jpe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16.png"/><Relationship Id="rId5" Type="http://schemas.openxmlformats.org/officeDocument/2006/relationships/image" Target="../media/image1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5" Type="http://schemas.openxmlformats.org/officeDocument/2006/relationships/image" Target="../media/image16.pn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2.jpeg"/><Relationship Id="rId2" Type="http://schemas.openxmlformats.org/officeDocument/2006/relationships/audio" Target="../media/media18.WAV"/><Relationship Id="rId1" Type="http://schemas.microsoft.com/office/2007/relationships/media" Target="../media/media18.WAV"/><Relationship Id="rId6" Type="http://schemas.openxmlformats.org/officeDocument/2006/relationships/image" Target="../media/image6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6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6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6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6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6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61C53381-618C-4A34-BFFF-61F05D50A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13" cy="1797050"/>
          </a:xfrm>
        </p:spPr>
        <p:txBody>
          <a:bodyPr/>
          <a:lstStyle/>
          <a:p>
            <a:pPr algn="r">
              <a:lnSpc>
                <a:spcPct val="150000"/>
              </a:lnSpc>
              <a:defRPr/>
            </a:pPr>
            <a:r>
              <a:rPr lang="sk-SK" sz="3000" b="1" dirty="0">
                <a:latin typeface="Arial" charset="0"/>
                <a:cs typeface="Arial" charset="0"/>
              </a:rPr>
              <a:t>TECHNICKÁ UNIVERZITA VO ZVOLENE</a:t>
            </a:r>
            <a:br>
              <a:rPr lang="sk-SK" sz="2800" b="1" dirty="0">
                <a:latin typeface="Arial" charset="0"/>
                <a:cs typeface="Arial" charset="0"/>
              </a:rPr>
            </a:br>
            <a:r>
              <a:rPr lang="sk-SK" sz="2400" cap="all" dirty="0">
                <a:latin typeface="Arial" charset="0"/>
                <a:cs typeface="Arial" charset="0"/>
              </a:rPr>
              <a:t>Lesnícka fakulta          Katedra pestovania lesa</a:t>
            </a:r>
            <a:br>
              <a:rPr lang="sk-SK" sz="2400" cap="all" dirty="0">
                <a:latin typeface="Arial" charset="0"/>
                <a:cs typeface="Arial" charset="0"/>
              </a:rPr>
            </a:br>
            <a:r>
              <a:rPr lang="sk-SK" sz="2400" b="1" dirty="0">
                <a:latin typeface="Arial" charset="0"/>
                <a:cs typeface="Arial" charset="0"/>
              </a:rPr>
              <a:t>Prof. Ing. Milan Saniga, DrSc.</a:t>
            </a:r>
            <a:endParaRPr lang="sk-SK" sz="2400" cap="all" dirty="0"/>
          </a:p>
        </p:txBody>
      </p:sp>
      <p:sp>
        <p:nvSpPr>
          <p:cNvPr id="4099" name="BlokTextu 10">
            <a:extLst>
              <a:ext uri="{FF2B5EF4-FFF2-40B4-BE49-F238E27FC236}">
                <a16:creationId xmlns:a16="http://schemas.microsoft.com/office/drawing/2014/main" id="{C8220BFD-AE63-499B-A683-EC389C8F0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5659438"/>
            <a:ext cx="8928992" cy="101566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sk-SK" altLang="sk-SK" sz="2000" dirty="0"/>
              <a:t>Uvoľňovacie prebierky-  nástroj zvyšovania ekologickej stability porastov, podpory regeneračných procesov a ich prestavby na mozaikovú štruktúru</a:t>
            </a:r>
          </a:p>
        </p:txBody>
      </p:sp>
      <p:pic>
        <p:nvPicPr>
          <p:cNvPr id="4100" name="Obrázok 5" descr="C:\Users\PC\Documents\LS Kulháň\15.7.2015\2015-07-15\DSC00136.JPG">
            <a:extLst>
              <a:ext uri="{FF2B5EF4-FFF2-40B4-BE49-F238E27FC236}">
                <a16:creationId xmlns:a16="http://schemas.microsoft.com/office/drawing/2014/main" id="{F490194C-4E77-47DF-B63B-62A71A899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060575"/>
            <a:ext cx="4392612" cy="358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Obrázok 4" descr="C:\Users\PC\Documents\LS Kulháň\15.7.2015\2015-07-15\DSC00144.JPG">
            <a:extLst>
              <a:ext uri="{FF2B5EF4-FFF2-40B4-BE49-F238E27FC236}">
                <a16:creationId xmlns:a16="http://schemas.microsoft.com/office/drawing/2014/main" id="{CFDFBBB4-65EB-4612-9F0F-7DACD3C98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44700"/>
            <a:ext cx="4392613" cy="358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Zaznamenaný zvuk">
            <a:hlinkClick r:id="" action="ppaction://media"/>
            <a:extLst>
              <a:ext uri="{FF2B5EF4-FFF2-40B4-BE49-F238E27FC236}">
                <a16:creationId xmlns:a16="http://schemas.microsoft.com/office/drawing/2014/main" id="{B2EF6397-08D1-456D-87F7-FB1EF720A5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5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>
            <a:extLst>
              <a:ext uri="{FF2B5EF4-FFF2-40B4-BE49-F238E27FC236}">
                <a16:creationId xmlns:a16="http://schemas.microsoft.com/office/drawing/2014/main" id="{D92C4C3B-8CD7-4334-BD0A-34D70EADA61A}"/>
              </a:ext>
            </a:extLst>
          </p:cNvPr>
          <p:cNvSpPr>
            <a:spLocks noGrp="1"/>
          </p:cNvSpPr>
          <p:nvPr>
            <p:ph type="title" idx="4294967295"/>
          </p:nvPr>
        </p:nvSpPr>
        <p:spPr bwMode="auto">
          <a:xfrm>
            <a:off x="179388" y="260350"/>
            <a:ext cx="8964612" cy="102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sk-SK" altLang="sk-SK" sz="1600" b="1">
                <a:latin typeface="Arial" panose="020B0604020202020204" pitchFamily="34" charset="0"/>
                <a:cs typeface="Arial" panose="020B0604020202020204" pitchFamily="34" charset="0"/>
              </a:rPr>
              <a:t>Uvoľňovacie prebierky - kvalitové prírastkové hospodárstvo v minulosti</a:t>
            </a:r>
            <a:br>
              <a:rPr lang="sk-SK" altLang="sk-SK" sz="16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altLang="sk-SK" sz="1600" i="1">
                <a:latin typeface="Arial" panose="020B0604020202020204" pitchFamily="34" charset="0"/>
                <a:cs typeface="Arial" panose="020B0604020202020204" pitchFamily="34" charset="0"/>
              </a:rPr>
              <a:t>Seebachov modifikovaný bukový les, Burghardovo  dubové hospodárstvo, Voglovo prírastkové hospodárstvo</a:t>
            </a:r>
          </a:p>
        </p:txBody>
      </p:sp>
      <p:sp>
        <p:nvSpPr>
          <p:cNvPr id="13315" name="Zástupný symbol textu 2">
            <a:extLst>
              <a:ext uri="{FF2B5EF4-FFF2-40B4-BE49-F238E27FC236}">
                <a16:creationId xmlns:a16="http://schemas.microsoft.com/office/drawing/2014/main" id="{092D8364-AD8C-4936-B514-98D179F7631D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 bwMode="auto">
          <a:xfrm>
            <a:off x="357188" y="1285875"/>
            <a:ext cx="6215062" cy="4643438"/>
          </a:xfrm>
          <a:prstGeom prst="rect">
            <a:avLst/>
          </a:prstGeom>
          <a:solidFill>
            <a:srgbClr val="92D05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Tx/>
              <a:buNone/>
            </a:pPr>
            <a:r>
              <a:rPr lang="sk-SK" altLang="sk-SK" sz="1800" b="1">
                <a:latin typeface="Arial" panose="020B0604020202020204" pitchFamily="34" charset="0"/>
                <a:cs typeface="Arial" panose="020B0604020202020204" pitchFamily="34" charset="0"/>
              </a:rPr>
              <a:t>Seebachov modifikovaný bukový les-kvalitové prírastkové hospodárstvo buka</a:t>
            </a:r>
          </a:p>
          <a:p>
            <a:pPr marL="0" indent="0">
              <a:buFontTx/>
              <a:buNone/>
            </a:pPr>
            <a:r>
              <a:rPr lang="sk-SK" altLang="sk-SK" sz="1800" b="1">
                <a:latin typeface="Arial" panose="020B0604020202020204" pitchFamily="34" charset="0"/>
                <a:cs typeface="Arial" panose="020B0604020202020204" pitchFamily="34" charset="0"/>
              </a:rPr>
              <a:t>-fytotechnika</a:t>
            </a:r>
          </a:p>
          <a:p>
            <a:pPr marL="0" indent="0">
              <a:buFontTx/>
              <a:buNone/>
            </a:pPr>
            <a:r>
              <a:rPr lang="sk-SK" altLang="sk-SK" sz="1800" b="1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k-SK" altLang="sk-SK" sz="1600" b="1">
                <a:latin typeface="Arial" panose="020B0604020202020204" pitchFamily="34" charset="0"/>
                <a:cs typeface="Arial" panose="020B0604020202020204" pitchFamily="34" charset="0"/>
              </a:rPr>
              <a:t>vek 70-80 rokov  redukcia zásoby o 50 až 60 % s ponechaním </a:t>
            </a:r>
          </a:p>
          <a:p>
            <a:pPr marL="0" indent="0">
              <a:buFontTx/>
              <a:buNone/>
            </a:pPr>
            <a:r>
              <a:rPr lang="sk-SK" altLang="sk-SK" sz="1600" b="1">
                <a:latin typeface="Arial" panose="020B0604020202020204" pitchFamily="34" charset="0"/>
                <a:cs typeface="Arial" panose="020B0604020202020204" pitchFamily="34" charset="0"/>
              </a:rPr>
              <a:t>100- 140  najkvalitnejších stromov buka na 1 ha v dobe semennej úrody buka, ak bola obnova nedostatočná  vykonanie dosadby</a:t>
            </a:r>
          </a:p>
          <a:p>
            <a:pPr marL="0" indent="0">
              <a:buFontTx/>
              <a:buNone/>
            </a:pPr>
            <a:r>
              <a:rPr lang="sk-SK" altLang="sk-SK" sz="1600" b="1">
                <a:latin typeface="Arial" panose="020B0604020202020204" pitchFamily="34" charset="0"/>
                <a:cs typeface="Arial" panose="020B0604020202020204" pitchFamily="34" charset="0"/>
              </a:rPr>
              <a:t>-ponechanie porastu 30-40 rokov bez zásahu následná </a:t>
            </a:r>
          </a:p>
          <a:p>
            <a:pPr marL="0" indent="0">
              <a:buFontTx/>
              <a:buNone/>
            </a:pPr>
            <a:r>
              <a:rPr lang="sk-SK" altLang="sk-SK" sz="1600" b="1">
                <a:latin typeface="Arial" panose="020B0604020202020204" pitchFamily="34" charset="0"/>
                <a:cs typeface="Arial" panose="020B0604020202020204" pitchFamily="34" charset="0"/>
              </a:rPr>
              <a:t>generácia má krytciu funkciu</a:t>
            </a:r>
          </a:p>
          <a:p>
            <a:pPr marL="0" indent="0">
              <a:buFontTx/>
              <a:buNone/>
            </a:pPr>
            <a:r>
              <a:rPr lang="sk-SK" altLang="sk-SK" sz="1600" b="1">
                <a:latin typeface="Arial" panose="020B0604020202020204" pitchFamily="34" charset="0"/>
                <a:cs typeface="Arial" panose="020B0604020202020204" pitchFamily="34" charset="0"/>
              </a:rPr>
              <a:t>-v dobe  bohatej semennej úrody odstránenie dolnej vrstvy </a:t>
            </a:r>
          </a:p>
          <a:p>
            <a:pPr marL="0" indent="0">
              <a:buFontTx/>
              <a:buNone/>
            </a:pPr>
            <a:r>
              <a:rPr lang="sk-SK" altLang="sk-SK" sz="1600" b="1">
                <a:latin typeface="Arial" panose="020B0604020202020204" pitchFamily="34" charset="0"/>
                <a:cs typeface="Arial" panose="020B0604020202020204" pitchFamily="34" charset="0"/>
              </a:rPr>
              <a:t>-po obnovnom zabezpečení následného porastu  cca- 20-30  cm  rokov dorúbanie materského porastu </a:t>
            </a:r>
          </a:p>
          <a:p>
            <a:pPr marL="0" indent="0">
              <a:buFontTx/>
              <a:buNone/>
            </a:pPr>
            <a:r>
              <a:rPr lang="sk-SK" altLang="sk-SK" sz="1600" b="1">
                <a:latin typeface="Arial" panose="020B0604020202020204" pitchFamily="34" charset="0"/>
                <a:cs typeface="Arial" panose="020B0604020202020204" pitchFamily="34" charset="0"/>
              </a:rPr>
              <a:t>Výsledok: vysoký prírastok na kvalitných stromoch buka</a:t>
            </a:r>
          </a:p>
        </p:txBody>
      </p:sp>
      <p:pic>
        <p:nvPicPr>
          <p:cNvPr id="13316" name="Obrázok 4" descr="sinkin-2003-3-1600.jpg">
            <a:extLst>
              <a:ext uri="{FF2B5EF4-FFF2-40B4-BE49-F238E27FC236}">
                <a16:creationId xmlns:a16="http://schemas.microsoft.com/office/drawing/2014/main" id="{6811E733-982D-415A-9A5E-6384487315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98" b="23958"/>
          <a:stretch>
            <a:fillRect/>
          </a:stretch>
        </p:blipFill>
        <p:spPr bwMode="auto">
          <a:xfrm>
            <a:off x="6858000" y="1285875"/>
            <a:ext cx="2049463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432F162.wav">
            <a:hlinkClick r:id="" action="ppaction://media"/>
            <a:extLst>
              <a:ext uri="{FF2B5EF4-FFF2-40B4-BE49-F238E27FC236}">
                <a16:creationId xmlns:a16="http://schemas.microsoft.com/office/drawing/2014/main" id="{7B1FF04D-C5C7-470A-B4AE-1F644CE675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2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>
            <a:extLst>
              <a:ext uri="{FF2B5EF4-FFF2-40B4-BE49-F238E27FC236}">
                <a16:creationId xmlns:a16="http://schemas.microsoft.com/office/drawing/2014/main" id="{43121567-73A5-4707-A30B-1607A1AD1FB3}"/>
              </a:ext>
            </a:extLst>
          </p:cNvPr>
          <p:cNvSpPr>
            <a:spLocks noGrp="1"/>
          </p:cNvSpPr>
          <p:nvPr>
            <p:ph type="title" idx="4294967295"/>
          </p:nvPr>
        </p:nvSpPr>
        <p:spPr bwMode="auto">
          <a:xfrm>
            <a:off x="539750" y="260350"/>
            <a:ext cx="8229600" cy="102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sk-SK" altLang="sk-SK" sz="4200" b="1">
                <a:latin typeface="Arial" panose="020B0604020202020204" pitchFamily="34" charset="0"/>
                <a:cs typeface="Arial" panose="020B0604020202020204" pitchFamily="34" charset="0"/>
              </a:rPr>
              <a:t>Uvoľňovacie prebierky</a:t>
            </a:r>
          </a:p>
        </p:txBody>
      </p:sp>
      <p:sp>
        <p:nvSpPr>
          <p:cNvPr id="7171" name="Zástupný symbol textu 2">
            <a:extLst>
              <a:ext uri="{FF2B5EF4-FFF2-40B4-BE49-F238E27FC236}">
                <a16:creationId xmlns:a16="http://schemas.microsoft.com/office/drawing/2014/main" id="{BB224845-51B0-4ADA-B165-45EDDC5878DA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 bwMode="auto">
          <a:xfrm>
            <a:off x="107950" y="981075"/>
            <a:ext cx="8856663" cy="5688013"/>
          </a:xfrm>
          <a:prstGeom prst="rect">
            <a:avLst/>
          </a:prstGeom>
          <a:solidFill>
            <a:srgbClr val="92D050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k-SK" sz="2000" b="1" dirty="0"/>
              <a:t>Praktický príklad </a:t>
            </a:r>
            <a:r>
              <a:rPr lang="sk-SK" sz="2000" b="1" dirty="0" err="1"/>
              <a:t>VšLP</a:t>
            </a:r>
            <a:r>
              <a:rPr lang="sk-SK" sz="2000" b="1" dirty="0"/>
              <a:t> TU Zvolen:</a:t>
            </a:r>
          </a:p>
          <a:p>
            <a:pPr marL="0" indent="0">
              <a:buFontTx/>
              <a:buNone/>
              <a:defRPr/>
            </a:pPr>
            <a:r>
              <a:rPr lang="sk-SK" sz="2000" b="1" dirty="0"/>
              <a:t>Rovnorodý bukový porast 419 </a:t>
            </a:r>
            <a:r>
              <a:rPr lang="sk-SK" sz="2000" b="1" dirty="0" err="1"/>
              <a:t>slt</a:t>
            </a:r>
            <a:r>
              <a:rPr lang="sk-SK" sz="2000" b="1" dirty="0"/>
              <a:t> </a:t>
            </a:r>
            <a:r>
              <a:rPr lang="sk-SK" sz="2000" b="1" dirty="0" err="1"/>
              <a:t>Fp</a:t>
            </a:r>
            <a:r>
              <a:rPr lang="sk-SK" sz="2000" b="1" dirty="0"/>
              <a:t>  </a:t>
            </a:r>
            <a:r>
              <a:rPr lang="sk-SK" sz="2000" dirty="0"/>
              <a:t>s vekom 140 rokov /rok 2010/. </a:t>
            </a:r>
            <a:r>
              <a:rPr lang="sk-SK" sz="2000" dirty="0" err="1"/>
              <a:t>Seebachova</a:t>
            </a:r>
            <a:r>
              <a:rPr lang="sk-SK" sz="2000" dirty="0"/>
              <a:t> koncepcia akostného prírastkového hospodárstva sa začala realizovať prof. </a:t>
            </a:r>
            <a:r>
              <a:rPr lang="sk-SK" sz="2000" dirty="0" err="1"/>
              <a:t>Korpeľom</a:t>
            </a:r>
            <a:r>
              <a:rPr lang="sk-SK" sz="2000" dirty="0"/>
              <a:t> v roku 1970/ vek porastu 95 rokov/. Zásoba porastu pred zásahom bola 457 m</a:t>
            </a:r>
            <a:r>
              <a:rPr lang="sk-SK" sz="2000" baseline="30000" dirty="0"/>
              <a:t>3</a:t>
            </a:r>
            <a:r>
              <a:rPr lang="sk-SK" sz="2000" dirty="0"/>
              <a:t>.ha</a:t>
            </a:r>
            <a:r>
              <a:rPr lang="sk-SK" sz="2000" baseline="30000" dirty="0"/>
              <a:t>-1</a:t>
            </a:r>
            <a:r>
              <a:rPr lang="sk-SK" sz="2000" dirty="0"/>
              <a:t> . Zásoba po zásahu podľa zásad </a:t>
            </a:r>
            <a:r>
              <a:rPr lang="sk-SK" sz="2000" dirty="0" err="1"/>
              <a:t>Seebacha</a:t>
            </a:r>
            <a:r>
              <a:rPr lang="sk-SK" sz="2000" dirty="0"/>
              <a:t> ostala na úrovni 331 m</a:t>
            </a:r>
            <a:r>
              <a:rPr lang="sk-SK" sz="2000" baseline="30000" dirty="0"/>
              <a:t>3</a:t>
            </a:r>
            <a:r>
              <a:rPr lang="sk-SK" sz="2000" dirty="0"/>
              <a:t>.ha</a:t>
            </a:r>
            <a:r>
              <a:rPr lang="sk-SK" sz="2000" baseline="30000" dirty="0"/>
              <a:t>-1</a:t>
            </a:r>
            <a:r>
              <a:rPr lang="sk-SK" sz="2000" dirty="0"/>
              <a:t> s počtom 135 stromov na 1 ha. Priemerné </a:t>
            </a:r>
            <a:r>
              <a:rPr lang="sk-SK" sz="2000" dirty="0" err="1"/>
              <a:t>dendrometrické</a:t>
            </a:r>
            <a:r>
              <a:rPr lang="sk-SK" sz="2000" dirty="0"/>
              <a:t> ukazovatele pri buku po realizácii zásahu v roku 1970 boli:</a:t>
            </a:r>
          </a:p>
          <a:p>
            <a:pPr>
              <a:defRPr/>
            </a:pPr>
            <a:r>
              <a:rPr lang="sk-SK" sz="2000" dirty="0">
                <a:sym typeface="Symbol"/>
              </a:rPr>
              <a:t></a:t>
            </a:r>
            <a:r>
              <a:rPr lang="sk-SK" sz="2000" dirty="0"/>
              <a:t>d</a:t>
            </a:r>
            <a:r>
              <a:rPr lang="sk-SK" sz="2000" baseline="-25000" dirty="0"/>
              <a:t>1,3</a:t>
            </a:r>
            <a:r>
              <a:rPr lang="sk-SK" sz="2000" dirty="0"/>
              <a:t> = 42,3 ±8,6 cm, </a:t>
            </a:r>
            <a:r>
              <a:rPr lang="sk-SK" sz="2000" dirty="0">
                <a:sym typeface="Symbol"/>
              </a:rPr>
              <a:t></a:t>
            </a:r>
            <a:r>
              <a:rPr lang="sk-SK" sz="2000" dirty="0"/>
              <a:t>h= 33,0 ± 4,6 m </a:t>
            </a:r>
          </a:p>
          <a:p>
            <a:pPr>
              <a:defRPr/>
            </a:pPr>
            <a:r>
              <a:rPr lang="sk-SK" sz="2000" dirty="0"/>
              <a:t>Stav v roku 2000  po meraní bol nasledovný:</a:t>
            </a:r>
          </a:p>
          <a:p>
            <a:pPr marL="0" indent="0">
              <a:buFontTx/>
              <a:buNone/>
              <a:defRPr/>
            </a:pPr>
            <a:r>
              <a:rPr lang="sk-SK" sz="2000" dirty="0"/>
              <a:t>Zásoba  porastu  po odobratí objemu v roku 2000 vo výške 156,2 m</a:t>
            </a:r>
            <a:r>
              <a:rPr lang="sk-SK" sz="2000" baseline="30000" dirty="0"/>
              <a:t>3</a:t>
            </a:r>
            <a:r>
              <a:rPr lang="sk-SK" sz="2000" dirty="0"/>
              <a:t>.ha</a:t>
            </a:r>
            <a:r>
              <a:rPr lang="sk-SK" sz="2000" baseline="30000" dirty="0"/>
              <a:t>-1</a:t>
            </a:r>
            <a:r>
              <a:rPr lang="sk-SK" sz="2000" dirty="0"/>
              <a:t>,zostala na úrovni 356,4 m</a:t>
            </a:r>
            <a:r>
              <a:rPr lang="sk-SK" sz="2000" baseline="30000" dirty="0"/>
              <a:t>3</a:t>
            </a:r>
            <a:r>
              <a:rPr lang="sk-SK" sz="2000" dirty="0"/>
              <a:t> ha </a:t>
            </a:r>
            <a:r>
              <a:rPr lang="sk-SK" sz="2000" baseline="30000" dirty="0"/>
              <a:t>-1</a:t>
            </a:r>
            <a:r>
              <a:rPr lang="sk-SK" sz="2000" dirty="0"/>
              <a:t>.Priemerná hrúbka  zostávajúceho porastu  mala hodnotu </a:t>
            </a:r>
            <a:r>
              <a:rPr lang="sk-SK" sz="2000" dirty="0">
                <a:sym typeface="Symbol"/>
              </a:rPr>
              <a:t></a:t>
            </a:r>
            <a:r>
              <a:rPr lang="sk-SK" sz="2000" dirty="0"/>
              <a:t>d</a:t>
            </a:r>
            <a:r>
              <a:rPr lang="sk-SK" sz="2000" baseline="-25000" dirty="0"/>
              <a:t>1,3</a:t>
            </a:r>
            <a:r>
              <a:rPr lang="sk-SK" sz="2000" dirty="0"/>
              <a:t> = 59,6 ±5,3 cm a priemerná výška  </a:t>
            </a:r>
            <a:r>
              <a:rPr lang="sk-SK" sz="2000" dirty="0">
                <a:sym typeface="Symbol"/>
              </a:rPr>
              <a:t></a:t>
            </a:r>
            <a:r>
              <a:rPr lang="sk-SK" sz="2000" dirty="0"/>
              <a:t>h = 34,0 ± 4,8 m .</a:t>
            </a:r>
          </a:p>
          <a:p>
            <a:pPr marL="0" indent="0">
              <a:buFontTx/>
              <a:buNone/>
              <a:defRPr/>
            </a:pPr>
            <a:r>
              <a:rPr lang="sk-SK" sz="2000" dirty="0"/>
              <a:t>Konečná zásoba odobratá v roku 2010 mala hodnotu 411,2 m</a:t>
            </a:r>
            <a:r>
              <a:rPr lang="sk-SK" sz="2000" baseline="30000" dirty="0"/>
              <a:t>3</a:t>
            </a:r>
            <a:r>
              <a:rPr lang="sk-SK" sz="2000" dirty="0"/>
              <a:t> . ha </a:t>
            </a:r>
            <a:r>
              <a:rPr lang="sk-SK" sz="2000" baseline="30000" dirty="0"/>
              <a:t>-1.</a:t>
            </a:r>
            <a:endParaRPr lang="sk-SK" sz="2000" dirty="0"/>
          </a:p>
          <a:p>
            <a:pPr marL="0" indent="0">
              <a:buFontTx/>
              <a:buNone/>
              <a:defRPr/>
            </a:pPr>
            <a:endParaRPr lang="sk-SK" altLang="sk-SK" sz="1200" dirty="0">
              <a:latin typeface="Arial" charset="0"/>
              <a:cs typeface="Arial" charset="0"/>
            </a:endParaRPr>
          </a:p>
        </p:txBody>
      </p:sp>
      <p:pic>
        <p:nvPicPr>
          <p:cNvPr id="2" name="5EFE224.wav">
            <a:hlinkClick r:id="" action="ppaction://media"/>
            <a:extLst>
              <a:ext uri="{FF2B5EF4-FFF2-40B4-BE49-F238E27FC236}">
                <a16:creationId xmlns:a16="http://schemas.microsoft.com/office/drawing/2014/main" id="{DC9384EF-F265-4879-BCE5-CBA4481CD0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1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>
            <a:extLst>
              <a:ext uri="{FF2B5EF4-FFF2-40B4-BE49-F238E27FC236}">
                <a16:creationId xmlns:a16="http://schemas.microsoft.com/office/drawing/2014/main" id="{39A16396-F8B2-48DB-B0E6-AA6D7A5226A8}"/>
              </a:ext>
            </a:extLst>
          </p:cNvPr>
          <p:cNvSpPr>
            <a:spLocks noGrp="1"/>
          </p:cNvSpPr>
          <p:nvPr>
            <p:ph type="title" idx="4294967295"/>
          </p:nvPr>
        </p:nvSpPr>
        <p:spPr bwMode="auto">
          <a:xfrm>
            <a:off x="539750" y="260350"/>
            <a:ext cx="8229600" cy="102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sk-SK" altLang="sk-SK" sz="1800" b="1">
                <a:latin typeface="Arial" panose="020B0604020202020204" pitchFamily="34" charset="0"/>
                <a:cs typeface="Arial" panose="020B0604020202020204" pitchFamily="34" charset="0"/>
              </a:rPr>
              <a:t>Seebachov modifikovaný bukový les VšLP  dielec 419 </a:t>
            </a:r>
            <a:endParaRPr lang="sk-SK" altLang="sk-SK" sz="4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3" name="Obrázok 4" descr="sinkin-2003-3-1600.jpg">
            <a:extLst>
              <a:ext uri="{FF2B5EF4-FFF2-40B4-BE49-F238E27FC236}">
                <a16:creationId xmlns:a16="http://schemas.microsoft.com/office/drawing/2014/main" id="{4F8DFD6B-9570-4695-9DA0-DC885D15D1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98" b="23958"/>
          <a:stretch>
            <a:fillRect/>
          </a:stretch>
        </p:blipFill>
        <p:spPr bwMode="auto">
          <a:xfrm>
            <a:off x="6858000" y="1285875"/>
            <a:ext cx="2049463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Obrázok 4">
            <a:extLst>
              <a:ext uri="{FF2B5EF4-FFF2-40B4-BE49-F238E27FC236}">
                <a16:creationId xmlns:a16="http://schemas.microsoft.com/office/drawing/2014/main" id="{6662BE92-D997-461D-995F-D95D638062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549275"/>
            <a:ext cx="9144001" cy="619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BEE240.wav">
            <a:hlinkClick r:id="" action="ppaction://media"/>
            <a:extLst>
              <a:ext uri="{FF2B5EF4-FFF2-40B4-BE49-F238E27FC236}">
                <a16:creationId xmlns:a16="http://schemas.microsoft.com/office/drawing/2014/main" id="{A98720DB-8FCA-45FF-A809-631DEBC84BB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>
            <a:extLst>
              <a:ext uri="{FF2B5EF4-FFF2-40B4-BE49-F238E27FC236}">
                <a16:creationId xmlns:a16="http://schemas.microsoft.com/office/drawing/2014/main" id="{FC3C9DB8-A326-4440-BC95-A0622D81FB52}"/>
              </a:ext>
            </a:extLst>
          </p:cNvPr>
          <p:cNvSpPr>
            <a:spLocks noGrp="1"/>
          </p:cNvSpPr>
          <p:nvPr>
            <p:ph type="title" idx="4294967295"/>
          </p:nvPr>
        </p:nvSpPr>
        <p:spPr bwMode="auto">
          <a:xfrm>
            <a:off x="539750" y="260350"/>
            <a:ext cx="8229600" cy="102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sk-SK" altLang="sk-SK" sz="4200" b="1">
                <a:latin typeface="Arial" panose="020B0604020202020204" pitchFamily="34" charset="0"/>
                <a:cs typeface="Arial" panose="020B0604020202020204" pitchFamily="34" charset="0"/>
              </a:rPr>
              <a:t>Uvoľňovacie prebierky</a:t>
            </a:r>
          </a:p>
        </p:txBody>
      </p:sp>
      <p:sp>
        <p:nvSpPr>
          <p:cNvPr id="14339" name="Zástupný symbol textu 2">
            <a:extLst>
              <a:ext uri="{FF2B5EF4-FFF2-40B4-BE49-F238E27FC236}">
                <a16:creationId xmlns:a16="http://schemas.microsoft.com/office/drawing/2014/main" id="{D6943380-4AD2-4258-A88F-19E0C5E55DE0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 bwMode="auto">
          <a:xfrm>
            <a:off x="468313" y="1312863"/>
            <a:ext cx="6215062" cy="5140325"/>
          </a:xfrm>
          <a:prstGeom prst="rect">
            <a:avLst/>
          </a:prstGeom>
          <a:solidFill>
            <a:srgbClr val="92D050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k-SK" sz="1800" b="1" u="sng" dirty="0" err="1">
                <a:latin typeface="Arial" charset="0"/>
                <a:cs typeface="Arial" charset="0"/>
              </a:rPr>
              <a:t>Voglovo</a:t>
            </a:r>
            <a:r>
              <a:rPr lang="sk-SK" sz="1800" b="1" u="sng" dirty="0">
                <a:latin typeface="Arial" charset="0"/>
                <a:cs typeface="Arial" charset="0"/>
              </a:rPr>
              <a:t> prírastkové hospodárstvo</a:t>
            </a:r>
          </a:p>
          <a:p>
            <a:pPr marL="0" indent="0">
              <a:buFontTx/>
              <a:buNone/>
              <a:defRPr/>
            </a:pPr>
            <a:r>
              <a:rPr lang="sk-SK" sz="1800" b="1" dirty="0">
                <a:latin typeface="Arial" charset="0"/>
                <a:cs typeface="Arial" charset="0"/>
              </a:rPr>
              <a:t> vhodnosť pre /dreviny jedľa, buk, smrek/</a:t>
            </a:r>
          </a:p>
          <a:p>
            <a:pPr marL="0" indent="0">
              <a:buFontTx/>
              <a:buNone/>
              <a:defRPr/>
            </a:pPr>
            <a:r>
              <a:rPr lang="sk-SK" sz="1800" b="1" dirty="0" err="1">
                <a:latin typeface="Arial" charset="0"/>
                <a:cs typeface="Arial" charset="0"/>
              </a:rPr>
              <a:t>fytotechnika</a:t>
            </a:r>
            <a:endParaRPr lang="sk-SK" sz="1800" b="1" dirty="0">
              <a:latin typeface="Arial" charset="0"/>
              <a:cs typeface="Arial" charset="0"/>
            </a:endParaRPr>
          </a:p>
          <a:p>
            <a:pPr>
              <a:buFontTx/>
              <a:buChar char="-"/>
              <a:defRPr/>
            </a:pPr>
            <a:r>
              <a:rPr lang="sk-SK" sz="1800" b="1" dirty="0">
                <a:latin typeface="Arial" charset="0"/>
                <a:cs typeface="Arial" charset="0"/>
              </a:rPr>
              <a:t>V 60-70 rokoch porastu odoberie 15-20 % zásoby/ s ponechaním 300-400 ks  kvalitných úrovňových stromov na 1 ha/ pozitívny výber/</a:t>
            </a:r>
          </a:p>
          <a:p>
            <a:pPr>
              <a:buFontTx/>
              <a:buChar char="-"/>
              <a:defRPr/>
            </a:pPr>
            <a:r>
              <a:rPr lang="sk-SK" sz="1800" b="1" dirty="0">
                <a:latin typeface="Arial" charset="0"/>
                <a:cs typeface="Arial" charset="0"/>
              </a:rPr>
              <a:t>V 80 roku veku porastu odstráni zásobu s ponechaním 250-300 ks na 1 ha kvalitných stromov</a:t>
            </a:r>
          </a:p>
          <a:p>
            <a:pPr>
              <a:buFontTx/>
              <a:buChar char="-"/>
              <a:defRPr/>
            </a:pPr>
            <a:r>
              <a:rPr lang="sk-SK" sz="1800" b="1" dirty="0">
                <a:latin typeface="Arial" charset="0"/>
                <a:cs typeface="Arial" charset="0"/>
              </a:rPr>
              <a:t>V 100 rokoch veku  redukuje zásobu tak, že zostane 200-250 ks kvalitných stromov na 1ha</a:t>
            </a:r>
          </a:p>
          <a:p>
            <a:pPr>
              <a:buFontTx/>
              <a:buChar char="-"/>
              <a:defRPr/>
            </a:pPr>
            <a:r>
              <a:rPr lang="sk-SK" sz="1800" b="1" dirty="0">
                <a:latin typeface="Arial" charset="0"/>
                <a:cs typeface="Arial" charset="0"/>
              </a:rPr>
              <a:t>Priemerný objem kmeňa v závere je cca. 3 m3</a:t>
            </a:r>
          </a:p>
          <a:p>
            <a:pPr marL="0" indent="0">
              <a:buFontTx/>
              <a:buNone/>
              <a:defRPr/>
            </a:pPr>
            <a:r>
              <a:rPr lang="sk-SK" sz="1800" b="1" dirty="0">
                <a:latin typeface="Arial" charset="0"/>
                <a:cs typeface="Arial" charset="0"/>
              </a:rPr>
              <a:t>Využíva:</a:t>
            </a:r>
          </a:p>
          <a:p>
            <a:pPr marL="0" indent="0">
              <a:buFontTx/>
              <a:buNone/>
              <a:defRPr/>
            </a:pPr>
            <a:r>
              <a:rPr lang="sk-SK" sz="1800" b="1" i="1" dirty="0" err="1">
                <a:latin typeface="Arial" charset="0"/>
                <a:cs typeface="Arial" charset="0"/>
              </a:rPr>
              <a:t>Svetlostný</a:t>
            </a:r>
            <a:r>
              <a:rPr lang="sk-SK" sz="1800" b="1" i="1" dirty="0">
                <a:latin typeface="Arial" charset="0"/>
                <a:cs typeface="Arial" charset="0"/>
              </a:rPr>
              <a:t> prírastok, schopnosť reakcie korún úrovňových a nadúrovňových stromov na lepšie svetelné podmienky, možnosť rovnomerných letokruhov</a:t>
            </a:r>
          </a:p>
          <a:p>
            <a:pPr marL="0" indent="0">
              <a:buFontTx/>
              <a:buNone/>
              <a:defRPr/>
            </a:pPr>
            <a:endParaRPr lang="sk-SK" sz="1800" b="1" dirty="0">
              <a:latin typeface="Arial" charset="0"/>
              <a:cs typeface="Arial" charset="0"/>
            </a:endParaRPr>
          </a:p>
        </p:txBody>
      </p:sp>
      <p:pic>
        <p:nvPicPr>
          <p:cNvPr id="16388" name="Obrázok 4" descr="sinkin-2003-3-1600.jpg">
            <a:extLst>
              <a:ext uri="{FF2B5EF4-FFF2-40B4-BE49-F238E27FC236}">
                <a16:creationId xmlns:a16="http://schemas.microsoft.com/office/drawing/2014/main" id="{9C3F1435-D2D0-4C67-95DF-8F8F23F19D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98" b="23958"/>
          <a:stretch>
            <a:fillRect/>
          </a:stretch>
        </p:blipFill>
        <p:spPr bwMode="auto">
          <a:xfrm>
            <a:off x="6858000" y="1285875"/>
            <a:ext cx="2049463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39EB255.wav">
            <a:hlinkClick r:id="" action="ppaction://media"/>
            <a:extLst>
              <a:ext uri="{FF2B5EF4-FFF2-40B4-BE49-F238E27FC236}">
                <a16:creationId xmlns:a16="http://schemas.microsoft.com/office/drawing/2014/main" id="{DA0D437A-227F-40AC-A0B0-13843A2E18C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6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>
            <a:extLst>
              <a:ext uri="{FF2B5EF4-FFF2-40B4-BE49-F238E27FC236}">
                <a16:creationId xmlns:a16="http://schemas.microsoft.com/office/drawing/2014/main" id="{2E6D4FEE-7704-4924-B2C0-2793FF98FC8D}"/>
              </a:ext>
            </a:extLst>
          </p:cNvPr>
          <p:cNvSpPr>
            <a:spLocks noGrp="1"/>
          </p:cNvSpPr>
          <p:nvPr>
            <p:ph type="title" idx="4294967295"/>
          </p:nvPr>
        </p:nvSpPr>
        <p:spPr bwMode="auto">
          <a:xfrm>
            <a:off x="107950" y="260350"/>
            <a:ext cx="8856663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sk-SK" altLang="sk-SK" sz="2000" b="1">
                <a:latin typeface="Arial" panose="020B0604020202020204" pitchFamily="34" charset="0"/>
                <a:cs typeface="Arial" panose="020B0604020202020204" pitchFamily="34" charset="0"/>
              </a:rPr>
              <a:t>Štrukturalizačná prebierka na prebudovu lesa vekových tried</a:t>
            </a:r>
          </a:p>
        </p:txBody>
      </p:sp>
      <p:sp>
        <p:nvSpPr>
          <p:cNvPr id="17411" name="Zástupný symbol textu 2">
            <a:extLst>
              <a:ext uri="{FF2B5EF4-FFF2-40B4-BE49-F238E27FC236}">
                <a16:creationId xmlns:a16="http://schemas.microsoft.com/office/drawing/2014/main" id="{BAD2D1D9-C07A-4C93-AF2B-C84F19A61842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 bwMode="auto">
          <a:xfrm>
            <a:off x="323850" y="1052512"/>
            <a:ext cx="6248400" cy="5616847"/>
          </a:xfrm>
          <a:prstGeom prst="rect">
            <a:avLst/>
          </a:prstGeom>
          <a:solidFill>
            <a:srgbClr val="92D05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Tx/>
              <a:buNone/>
            </a:pPr>
            <a:endParaRPr lang="sk-SK" altLang="sk-SK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sk-SK" altLang="sk-SK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Štrukturalizačná</a:t>
            </a:r>
            <a:r>
              <a:rPr lang="sk-SK" alt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 prebierka /</a:t>
            </a:r>
            <a:r>
              <a:rPr lang="sk-SK" altLang="sk-SK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Reininger</a:t>
            </a:r>
            <a:r>
              <a:rPr lang="sk-SK" alt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 1992/</a:t>
            </a:r>
          </a:p>
          <a:p>
            <a:pPr marL="0" indent="0">
              <a:buFontTx/>
              <a:buNone/>
            </a:pP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Koncepcia konverzie na viacvrstvové porasty</a:t>
            </a:r>
          </a:p>
          <a:p>
            <a:pPr marL="0" indent="0">
              <a:buFontTx/>
              <a:buNone/>
            </a:pP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k-SK" altLang="sk-SK" sz="2000" dirty="0" err="1">
                <a:latin typeface="Arial" panose="020B0604020202020204" pitchFamily="34" charset="0"/>
                <a:cs typeface="Arial" panose="020B0604020202020204" pitchFamily="34" charset="0"/>
              </a:rPr>
              <a:t>BRs</a:t>
            </a: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 Z1,Z2 /počet stromov  600 ks/ha/</a:t>
            </a:r>
          </a:p>
          <a:p>
            <a:pPr marL="0" indent="0">
              <a:buFontTx/>
              <a:buNone/>
            </a:pP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k-SK" altLang="sk-SK" sz="2000" dirty="0" err="1">
                <a:latin typeface="Arial" panose="020B0604020202020204" pitchFamily="34" charset="0"/>
                <a:cs typeface="Arial" panose="020B0604020202020204" pitchFamily="34" charset="0"/>
              </a:rPr>
              <a:t>fytotechnika</a:t>
            </a: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, 50- 60 rokov porastu  pozitívny výber 300 ks stromov kategórie  Z1,rozodstup  6 m, výber  z výškového postavenia  </a:t>
            </a:r>
            <a:r>
              <a:rPr lang="sk-SK" altLang="sk-SK" sz="2000" dirty="0" err="1">
                <a:latin typeface="Arial" panose="020B0604020202020204" pitchFamily="34" charset="0"/>
                <a:cs typeface="Arial" panose="020B0604020202020204" pitchFamily="34" charset="0"/>
              </a:rPr>
              <a:t>predrastavých</a:t>
            </a: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 a úrovňových stromov.</a:t>
            </a:r>
          </a:p>
          <a:p>
            <a:pPr marL="0" indent="0">
              <a:buFontTx/>
              <a:buNone/>
            </a:pP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Odstránenie 1-2 úrovňové stromy v prospech stromov Z1 /nepriama podpora </a:t>
            </a:r>
            <a:r>
              <a:rPr lang="sk-SK" altLang="sk-SK" sz="2000" dirty="0" err="1">
                <a:latin typeface="Arial" panose="020B0604020202020204" pitchFamily="34" charset="0"/>
                <a:cs typeface="Arial" panose="020B0604020202020204" pitchFamily="34" charset="0"/>
              </a:rPr>
              <a:t>vrastavých</a:t>
            </a: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 stromov /  </a:t>
            </a:r>
          </a:p>
          <a:p>
            <a:pPr marL="0" indent="0">
              <a:buFontTx/>
              <a:buNone/>
            </a:pP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Neskoršie vyznačenie  stromov Z2 300 ks/ ha -pozitívny výber</a:t>
            </a:r>
          </a:p>
          <a:p>
            <a:pPr marL="0" indent="0">
              <a:buFontTx/>
              <a:buNone/>
            </a:pP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- kritéria výberu stromov Z2 /</a:t>
            </a:r>
            <a:r>
              <a:rPr lang="sk-SK" altLang="sk-SK" sz="2000" dirty="0" err="1">
                <a:latin typeface="Arial" panose="020B0604020202020204" pitchFamily="34" charset="0"/>
                <a:cs typeface="Arial" panose="020B0604020202020204" pitchFamily="34" charset="0"/>
              </a:rPr>
              <a:t>vrastavé</a:t>
            </a: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 stromy a stromy ustupujúce z úrovne/</a:t>
            </a:r>
          </a:p>
          <a:p>
            <a:pPr marL="0" indent="0">
              <a:buFontTx/>
              <a:buNone/>
            </a:pPr>
            <a:r>
              <a:rPr lang="sk-SK" altLang="sk-SK" sz="2000" dirty="0">
                <a:latin typeface="Arial" panose="020B0604020202020204" pitchFamily="34" charset="0"/>
                <a:cs typeface="Arial" panose="020B0604020202020204" pitchFamily="34" charset="0"/>
              </a:rPr>
              <a:t>- princíp diferenciácie, obnova pri cieľovej hr.42 cm a viac</a:t>
            </a:r>
            <a:endParaRPr lang="sk-SK" altLang="sk-SK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endParaRPr lang="sk-SK" altLang="sk-SK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2" name="Obrázok 4" descr="sinkin-2003-3-1600.jpg">
            <a:extLst>
              <a:ext uri="{FF2B5EF4-FFF2-40B4-BE49-F238E27FC236}">
                <a16:creationId xmlns:a16="http://schemas.microsoft.com/office/drawing/2014/main" id="{414CB022-DB42-4A94-AB56-3818F6FA75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98" b="23958"/>
          <a:stretch>
            <a:fillRect/>
          </a:stretch>
        </p:blipFill>
        <p:spPr bwMode="auto">
          <a:xfrm>
            <a:off x="6659563" y="1285875"/>
            <a:ext cx="2247900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Zaznamenaný zvuk">
            <a:hlinkClick r:id="" action="ppaction://media"/>
            <a:extLst>
              <a:ext uri="{FF2B5EF4-FFF2-40B4-BE49-F238E27FC236}">
                <a16:creationId xmlns:a16="http://schemas.microsoft.com/office/drawing/2014/main" id="{4776BF9C-9A56-4A48-8A06-62C506A475A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6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>
            <a:extLst>
              <a:ext uri="{FF2B5EF4-FFF2-40B4-BE49-F238E27FC236}">
                <a16:creationId xmlns:a16="http://schemas.microsoft.com/office/drawing/2014/main" id="{9F6168B7-F3B5-49CE-87B5-1AB91953DCC8}"/>
              </a:ext>
            </a:extLst>
          </p:cNvPr>
          <p:cNvSpPr>
            <a:spLocks noGrp="1"/>
          </p:cNvSpPr>
          <p:nvPr>
            <p:ph type="title" idx="4294967295"/>
          </p:nvPr>
        </p:nvSpPr>
        <p:spPr bwMode="auto">
          <a:xfrm>
            <a:off x="539750" y="26035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sk-SK" altLang="sk-SK" sz="2400" b="1">
                <a:latin typeface="Arial" panose="020B0604020202020204" pitchFamily="34" charset="0"/>
                <a:cs typeface="Arial" panose="020B0604020202020204" pitchFamily="34" charset="0"/>
              </a:rPr>
              <a:t>Štrukturalizačná prebierka /</a:t>
            </a:r>
            <a:r>
              <a:rPr lang="sk-SK" altLang="sk-SK" sz="2000" b="1">
                <a:latin typeface="Arial" panose="020B0604020202020204" pitchFamily="34" charset="0"/>
                <a:cs typeface="Arial" panose="020B0604020202020204" pitchFamily="34" charset="0"/>
              </a:rPr>
              <a:t>Reininger 1992/</a:t>
            </a:r>
            <a:r>
              <a:rPr lang="sk-SK" altLang="sk-SK" sz="4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altLang="sk-SK" sz="2000" b="1">
                <a:latin typeface="Arial" panose="020B0604020202020204" pitchFamily="34" charset="0"/>
                <a:cs typeface="Arial" panose="020B0604020202020204" pitchFamily="34" charset="0"/>
              </a:rPr>
              <a:t>Schlägl</a:t>
            </a:r>
          </a:p>
        </p:txBody>
      </p:sp>
      <p:pic>
        <p:nvPicPr>
          <p:cNvPr id="18435" name="Obrázok 4" descr="sinkin-2003-3-1600.jpg">
            <a:extLst>
              <a:ext uri="{FF2B5EF4-FFF2-40B4-BE49-F238E27FC236}">
                <a16:creationId xmlns:a16="http://schemas.microsoft.com/office/drawing/2014/main" id="{7BB2EFD7-51D9-408F-8A43-10ECD21015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98" b="23958"/>
          <a:stretch>
            <a:fillRect/>
          </a:stretch>
        </p:blipFill>
        <p:spPr bwMode="auto">
          <a:xfrm>
            <a:off x="6858000" y="1285875"/>
            <a:ext cx="2049463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2" descr="C:\Users\PC\Documents\PRO SILVA Slovaca\Schlagl\P1020244.JPG">
            <a:extLst>
              <a:ext uri="{FF2B5EF4-FFF2-40B4-BE49-F238E27FC236}">
                <a16:creationId xmlns:a16="http://schemas.microsoft.com/office/drawing/2014/main" id="{05831D52-CF4C-4640-ADA3-D2FD47058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9144000" cy="580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Šípka doprava 1">
            <a:extLst>
              <a:ext uri="{FF2B5EF4-FFF2-40B4-BE49-F238E27FC236}">
                <a16:creationId xmlns:a16="http://schemas.microsoft.com/office/drawing/2014/main" id="{10745C0F-2C9A-4FB1-BBCA-F185139A8FEF}"/>
              </a:ext>
            </a:extLst>
          </p:cNvPr>
          <p:cNvSpPr/>
          <p:nvPr/>
        </p:nvSpPr>
        <p:spPr>
          <a:xfrm>
            <a:off x="2916238" y="3894138"/>
            <a:ext cx="1008062" cy="471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1000" dirty="0"/>
              <a:t>Strom Z1</a:t>
            </a:r>
          </a:p>
        </p:txBody>
      </p:sp>
      <p:sp>
        <p:nvSpPr>
          <p:cNvPr id="3" name="Znak násobenia 2">
            <a:extLst>
              <a:ext uri="{FF2B5EF4-FFF2-40B4-BE49-F238E27FC236}">
                <a16:creationId xmlns:a16="http://schemas.microsoft.com/office/drawing/2014/main" id="{AD632908-4991-4913-8D33-CDDF0480B18B}"/>
              </a:ext>
            </a:extLst>
          </p:cNvPr>
          <p:cNvSpPr/>
          <p:nvPr/>
        </p:nvSpPr>
        <p:spPr>
          <a:xfrm>
            <a:off x="3203575" y="3201988"/>
            <a:ext cx="720725" cy="471487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cxnSp>
        <p:nvCxnSpPr>
          <p:cNvPr id="5" name="Rovná spojovacia šípka 4">
            <a:extLst>
              <a:ext uri="{FF2B5EF4-FFF2-40B4-BE49-F238E27FC236}">
                <a16:creationId xmlns:a16="http://schemas.microsoft.com/office/drawing/2014/main" id="{32B23362-513A-4832-8BE8-99C45F78A9B5}"/>
              </a:ext>
            </a:extLst>
          </p:cNvPr>
          <p:cNvCxnSpPr/>
          <p:nvPr/>
        </p:nvCxnSpPr>
        <p:spPr>
          <a:xfrm>
            <a:off x="323850" y="3141663"/>
            <a:ext cx="431800" cy="5746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ál 5">
            <a:extLst>
              <a:ext uri="{FF2B5EF4-FFF2-40B4-BE49-F238E27FC236}">
                <a16:creationId xmlns:a16="http://schemas.microsoft.com/office/drawing/2014/main" id="{4F5790BD-1AC5-4DAC-BB99-BE342A88B5FD}"/>
              </a:ext>
            </a:extLst>
          </p:cNvPr>
          <p:cNvSpPr/>
          <p:nvPr/>
        </p:nvSpPr>
        <p:spPr>
          <a:xfrm>
            <a:off x="236538" y="2997200"/>
            <a:ext cx="519112" cy="2873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900" dirty="0"/>
              <a:t>Z2</a:t>
            </a:r>
          </a:p>
        </p:txBody>
      </p:sp>
      <p:cxnSp>
        <p:nvCxnSpPr>
          <p:cNvPr id="8" name="Rovná spojovacia šípka 7">
            <a:extLst>
              <a:ext uri="{FF2B5EF4-FFF2-40B4-BE49-F238E27FC236}">
                <a16:creationId xmlns:a16="http://schemas.microsoft.com/office/drawing/2014/main" id="{73EB14E2-5390-4942-A5B2-DFA63C92891E}"/>
              </a:ext>
            </a:extLst>
          </p:cNvPr>
          <p:cNvCxnSpPr>
            <a:stCxn id="6" idx="6"/>
          </p:cNvCxnSpPr>
          <p:nvPr/>
        </p:nvCxnSpPr>
        <p:spPr>
          <a:xfrm>
            <a:off x="755650" y="3141663"/>
            <a:ext cx="6318250" cy="9985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Zaznamenaný zvuk">
            <a:hlinkClick r:id="" action="ppaction://media"/>
            <a:extLst>
              <a:ext uri="{FF2B5EF4-FFF2-40B4-BE49-F238E27FC236}">
                <a16:creationId xmlns:a16="http://schemas.microsoft.com/office/drawing/2014/main" id="{D7C14E19-8325-4AFA-B2CE-46B74C337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Zaznamenaný zvuk">
            <a:hlinkClick r:id="" action="ppaction://media"/>
            <a:extLst>
              <a:ext uri="{FF2B5EF4-FFF2-40B4-BE49-F238E27FC236}">
                <a16:creationId xmlns:a16="http://schemas.microsoft.com/office/drawing/2014/main" id="{D8FA7607-34AB-42AD-B97B-D040CF136B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4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>
            <a:extLst>
              <a:ext uri="{FF2B5EF4-FFF2-40B4-BE49-F238E27FC236}">
                <a16:creationId xmlns:a16="http://schemas.microsoft.com/office/drawing/2014/main" id="{4EDA3976-A08F-4805-996E-ED377B119CC8}"/>
              </a:ext>
            </a:extLst>
          </p:cNvPr>
          <p:cNvSpPr>
            <a:spLocks noGrp="1"/>
          </p:cNvSpPr>
          <p:nvPr>
            <p:ph type="title" idx="4294967295"/>
          </p:nvPr>
        </p:nvSpPr>
        <p:spPr bwMode="auto">
          <a:xfrm>
            <a:off x="539750" y="26035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sk-SK" altLang="sk-SK" sz="4200" b="1">
                <a:latin typeface="Arial" panose="020B0604020202020204" pitchFamily="34" charset="0"/>
                <a:cs typeface="Arial" panose="020B0604020202020204" pitchFamily="34" charset="0"/>
              </a:rPr>
              <a:t>Výchova žrďkovín a žrďovín</a:t>
            </a:r>
          </a:p>
        </p:txBody>
      </p:sp>
      <p:pic>
        <p:nvPicPr>
          <p:cNvPr id="19459" name="Obrázok 4" descr="sinkin-2003-3-1600.jpg">
            <a:extLst>
              <a:ext uri="{FF2B5EF4-FFF2-40B4-BE49-F238E27FC236}">
                <a16:creationId xmlns:a16="http://schemas.microsoft.com/office/drawing/2014/main" id="{88C1279B-9F30-41DC-B7E3-867ECF5203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98" b="23958"/>
          <a:stretch>
            <a:fillRect/>
          </a:stretch>
        </p:blipFill>
        <p:spPr bwMode="auto">
          <a:xfrm>
            <a:off x="6858000" y="1285875"/>
            <a:ext cx="2049463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2" descr="C:\Users\PC\Documents\PRO SILVA Slovaca\Schlagl\P1020236.JPG">
            <a:extLst>
              <a:ext uri="{FF2B5EF4-FFF2-40B4-BE49-F238E27FC236}">
                <a16:creationId xmlns:a16="http://schemas.microsoft.com/office/drawing/2014/main" id="{6B317D0C-1EFD-4507-90E3-7E8B6B716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538" y="1270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Šípka doprava 1">
            <a:extLst>
              <a:ext uri="{FF2B5EF4-FFF2-40B4-BE49-F238E27FC236}">
                <a16:creationId xmlns:a16="http://schemas.microsoft.com/office/drawing/2014/main" id="{CE1ED472-D2CA-4327-945B-A1838EBC36B4}"/>
              </a:ext>
            </a:extLst>
          </p:cNvPr>
          <p:cNvSpPr/>
          <p:nvPr/>
        </p:nvSpPr>
        <p:spPr>
          <a:xfrm>
            <a:off x="4643438" y="2781300"/>
            <a:ext cx="1081087" cy="7921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dirty="0"/>
              <a:t>Z1</a:t>
            </a:r>
          </a:p>
        </p:txBody>
      </p:sp>
      <p:sp>
        <p:nvSpPr>
          <p:cNvPr id="3" name="Šípka doprava 2">
            <a:extLst>
              <a:ext uri="{FF2B5EF4-FFF2-40B4-BE49-F238E27FC236}">
                <a16:creationId xmlns:a16="http://schemas.microsoft.com/office/drawing/2014/main" id="{0BA730E9-8DD1-4F5F-8257-23CE7EE398DB}"/>
              </a:ext>
            </a:extLst>
          </p:cNvPr>
          <p:cNvSpPr/>
          <p:nvPr/>
        </p:nvSpPr>
        <p:spPr>
          <a:xfrm>
            <a:off x="1403350" y="4292600"/>
            <a:ext cx="792163" cy="1008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1600" dirty="0"/>
              <a:t>Z2 </a:t>
            </a:r>
          </a:p>
        </p:txBody>
      </p:sp>
      <p:pic>
        <p:nvPicPr>
          <p:cNvPr id="4" name="Zaznamenaný zvuk">
            <a:hlinkClick r:id="" action="ppaction://media"/>
            <a:extLst>
              <a:ext uri="{FF2B5EF4-FFF2-40B4-BE49-F238E27FC236}">
                <a16:creationId xmlns:a16="http://schemas.microsoft.com/office/drawing/2014/main" id="{FACA4150-D050-4EF7-B783-FD9ACE8CF4C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9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PC\Documents\PRO SILVA Královčik\21.5.2019\DSC_0484.JPG">
            <a:extLst>
              <a:ext uri="{FF2B5EF4-FFF2-40B4-BE49-F238E27FC236}">
                <a16:creationId xmlns:a16="http://schemas.microsoft.com/office/drawing/2014/main" id="{69D3139F-585A-4BBF-BCB3-D0FF036D7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09075" cy="674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ál 3">
            <a:extLst>
              <a:ext uri="{FF2B5EF4-FFF2-40B4-BE49-F238E27FC236}">
                <a16:creationId xmlns:a16="http://schemas.microsoft.com/office/drawing/2014/main" id="{97B1946E-44F5-49FE-A895-265849FD4D4F}"/>
              </a:ext>
            </a:extLst>
          </p:cNvPr>
          <p:cNvSpPr/>
          <p:nvPr/>
        </p:nvSpPr>
        <p:spPr>
          <a:xfrm>
            <a:off x="3419475" y="4724400"/>
            <a:ext cx="4321175" cy="1008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1200" dirty="0"/>
              <a:t>Uplatnenie </a:t>
            </a:r>
            <a:r>
              <a:rPr lang="sk-SK" sz="1200" dirty="0" err="1"/>
              <a:t>štrukturalizačnej</a:t>
            </a:r>
            <a:r>
              <a:rPr lang="sk-SK" sz="1200" dirty="0"/>
              <a:t> prebierky  v jedľovo-bukovej </a:t>
            </a:r>
            <a:r>
              <a:rPr lang="sk-SK" sz="1200" dirty="0" err="1"/>
              <a:t>žrďkovine</a:t>
            </a:r>
            <a:r>
              <a:rPr lang="sk-SK" sz="1200" dirty="0"/>
              <a:t> LS Malcov</a:t>
            </a:r>
          </a:p>
        </p:txBody>
      </p:sp>
      <p:sp>
        <p:nvSpPr>
          <p:cNvPr id="2" name="Ovál 1">
            <a:extLst>
              <a:ext uri="{FF2B5EF4-FFF2-40B4-BE49-F238E27FC236}">
                <a16:creationId xmlns:a16="http://schemas.microsoft.com/office/drawing/2014/main" id="{7063C59A-B4D7-4A5C-B5C1-E19EA25BCD66}"/>
              </a:ext>
            </a:extLst>
          </p:cNvPr>
          <p:cNvSpPr/>
          <p:nvPr/>
        </p:nvSpPr>
        <p:spPr>
          <a:xfrm>
            <a:off x="371475" y="981075"/>
            <a:ext cx="1185863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900" dirty="0"/>
              <a:t>Stromy C1</a:t>
            </a:r>
          </a:p>
        </p:txBody>
      </p:sp>
      <p:cxnSp>
        <p:nvCxnSpPr>
          <p:cNvPr id="7" name="Rovná spojovacia šípka 6">
            <a:extLst>
              <a:ext uri="{FF2B5EF4-FFF2-40B4-BE49-F238E27FC236}">
                <a16:creationId xmlns:a16="http://schemas.microsoft.com/office/drawing/2014/main" id="{9D4142C3-D427-40B7-9332-FDE45D516CD8}"/>
              </a:ext>
            </a:extLst>
          </p:cNvPr>
          <p:cNvCxnSpPr>
            <a:stCxn id="2" idx="4"/>
          </p:cNvCxnSpPr>
          <p:nvPr/>
        </p:nvCxnSpPr>
        <p:spPr>
          <a:xfrm>
            <a:off x="965200" y="1557338"/>
            <a:ext cx="1519238" cy="13668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ovná spojovacia šípka 8">
            <a:extLst>
              <a:ext uri="{FF2B5EF4-FFF2-40B4-BE49-F238E27FC236}">
                <a16:creationId xmlns:a16="http://schemas.microsoft.com/office/drawing/2014/main" id="{8D204173-9BCA-47AF-9C10-2604AD25A9BC}"/>
              </a:ext>
            </a:extLst>
          </p:cNvPr>
          <p:cNvCxnSpPr>
            <a:stCxn id="2" idx="5"/>
          </p:cNvCxnSpPr>
          <p:nvPr/>
        </p:nvCxnSpPr>
        <p:spPr>
          <a:xfrm>
            <a:off x="1384300" y="1473200"/>
            <a:ext cx="3548063" cy="14509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ovná spojovacia šípka 10">
            <a:extLst>
              <a:ext uri="{FF2B5EF4-FFF2-40B4-BE49-F238E27FC236}">
                <a16:creationId xmlns:a16="http://schemas.microsoft.com/office/drawing/2014/main" id="{A9E2A482-DDD0-4DED-9C4C-8B5BD9D85A6A}"/>
              </a:ext>
            </a:extLst>
          </p:cNvPr>
          <p:cNvCxnSpPr/>
          <p:nvPr/>
        </p:nvCxnSpPr>
        <p:spPr>
          <a:xfrm>
            <a:off x="1187450" y="1196975"/>
            <a:ext cx="5256213" cy="20161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ovacia šípka 12">
            <a:extLst>
              <a:ext uri="{FF2B5EF4-FFF2-40B4-BE49-F238E27FC236}">
                <a16:creationId xmlns:a16="http://schemas.microsoft.com/office/drawing/2014/main" id="{FD70ACC6-8AAB-4BCA-AEEA-09E85CBA3AF4}"/>
              </a:ext>
            </a:extLst>
          </p:cNvPr>
          <p:cNvCxnSpPr/>
          <p:nvPr/>
        </p:nvCxnSpPr>
        <p:spPr>
          <a:xfrm>
            <a:off x="1116013" y="1125538"/>
            <a:ext cx="4141787" cy="1295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Zaznamenaný zvuk">
            <a:hlinkClick r:id="" action="ppaction://media"/>
            <a:extLst>
              <a:ext uri="{FF2B5EF4-FFF2-40B4-BE49-F238E27FC236}">
                <a16:creationId xmlns:a16="http://schemas.microsoft.com/office/drawing/2014/main" id="{1022EFF4-5C9C-4DE5-8F3E-2F18839DF74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7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Zástupný symbol textu 2">
            <a:extLst>
              <a:ext uri="{FF2B5EF4-FFF2-40B4-BE49-F238E27FC236}">
                <a16:creationId xmlns:a16="http://schemas.microsoft.com/office/drawing/2014/main" id="{4B8D9F3B-1FF6-4BD4-B447-E469E273EC2D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 bwMode="auto">
          <a:xfrm>
            <a:off x="0" y="44624"/>
            <a:ext cx="6588123" cy="6533976"/>
          </a:xfrm>
          <a:prstGeom prst="rect">
            <a:avLst/>
          </a:prstGeom>
          <a:solidFill>
            <a:srgbClr val="92D05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Tx/>
              <a:buNone/>
            </a:pPr>
            <a:r>
              <a:rPr lang="sk-SK" altLang="sk-SK" sz="2400" b="1" dirty="0">
                <a:latin typeface="Arial" panose="020B0604020202020204" pitchFamily="34" charset="0"/>
                <a:cs typeface="Arial" panose="020B0604020202020204" pitchFamily="34" charset="0"/>
              </a:rPr>
              <a:t>Efekt  uvoľňovacích prebierok </a:t>
            </a:r>
          </a:p>
          <a:p>
            <a:pPr marL="0" indent="0">
              <a:buFontTx/>
              <a:buNone/>
            </a:pPr>
            <a:r>
              <a:rPr lang="sk-SK" altLang="sk-SK" sz="1600" b="1" dirty="0">
                <a:latin typeface="Arial" panose="020B0604020202020204" pitchFamily="34" charset="0"/>
                <a:cs typeface="Arial" panose="020B0604020202020204" pitchFamily="34" charset="0"/>
              </a:rPr>
              <a:t>.Vplyv prebierok na objemovú </a:t>
            </a:r>
            <a:r>
              <a:rPr lang="sk-SK" altLang="sk-SK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produkciu /</a:t>
            </a:r>
            <a:r>
              <a:rPr lang="sk-SK" altLang="sk-SK" sz="1600" i="1" dirty="0">
                <a:latin typeface="Arial" panose="020B0604020202020204" pitchFamily="34" charset="0"/>
                <a:cs typeface="Arial" panose="020B0604020202020204" pitchFamily="34" charset="0"/>
              </a:rPr>
              <a:t>odobratá porastová zásoba a prírastok na zostávajúcej zásobe porastu- príklad porast 514a </a:t>
            </a:r>
            <a:r>
              <a:rPr lang="sk-SK" altLang="sk-SK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VšLP</a:t>
            </a:r>
            <a:r>
              <a:rPr lang="sk-SK" altLang="sk-SK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altLang="sk-SK" sz="1600" i="1">
                <a:latin typeface="Arial" panose="020B0604020202020204" pitchFamily="34" charset="0"/>
                <a:cs typeface="Arial" panose="020B0604020202020204" pitchFamily="34" charset="0"/>
              </a:rPr>
              <a:t>TU Zvolen/</a:t>
            </a:r>
            <a:endParaRPr lang="sk-SK" altLang="sk-SK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endParaRPr lang="sk-SK" altLang="sk-SK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sk-SK" altLang="sk-SK" sz="1600" b="1" dirty="0">
                <a:latin typeface="Arial" panose="020B0604020202020204" pitchFamily="34" charset="0"/>
                <a:cs typeface="Arial" panose="020B0604020202020204" pitchFamily="34" charset="0"/>
              </a:rPr>
              <a:t>. Vplyv prebierok na hodnotovú produkciu/ </a:t>
            </a:r>
            <a:r>
              <a:rPr lang="sk-SK" altLang="sk-SK" sz="1600" i="1" dirty="0">
                <a:latin typeface="Arial" panose="020B0604020202020204" pitchFamily="34" charset="0"/>
                <a:cs typeface="Arial" panose="020B0604020202020204" pitchFamily="34" charset="0"/>
              </a:rPr>
              <a:t>uvoľňovacie prebierky významne zvyšujú podiel hodnotovej produkcie</a:t>
            </a:r>
            <a:r>
              <a:rPr lang="sk-SK" altLang="sk-SK" sz="16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pPr marL="0" indent="0">
              <a:buFontTx/>
              <a:buNone/>
            </a:pPr>
            <a:r>
              <a:rPr lang="sk-SK" altLang="sk-SK" sz="1600" b="1" dirty="0">
                <a:latin typeface="Arial" panose="020B0604020202020204" pitchFamily="34" charset="0"/>
                <a:cs typeface="Arial" panose="020B0604020202020204" pitchFamily="34" charset="0"/>
              </a:rPr>
              <a:t>. Vplyv prebierok na stabilitu</a:t>
            </a:r>
          </a:p>
          <a:p>
            <a:pPr marL="0" indent="0">
              <a:buFontTx/>
              <a:buNone/>
            </a:pPr>
            <a:r>
              <a:rPr lang="sk-SK" altLang="sk-SK" sz="1600" b="1" dirty="0">
                <a:latin typeface="Arial" panose="020B0604020202020204" pitchFamily="34" charset="0"/>
                <a:cs typeface="Arial" panose="020B0604020202020204" pitchFamily="34" charset="0"/>
              </a:rPr>
              <a:t>-ťažisko stromu ako ukazovateľ  statickej stability</a:t>
            </a:r>
          </a:p>
          <a:p>
            <a:pPr marL="0" indent="0">
              <a:buFontTx/>
              <a:buNone/>
            </a:pPr>
            <a:endParaRPr lang="sk-SK" altLang="sk-SK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sk-SK" altLang="sk-SK" sz="1600" b="1" dirty="0">
                <a:latin typeface="Arial" panose="020B0604020202020204" pitchFamily="34" charset="0"/>
                <a:cs typeface="Arial" panose="020B0604020202020204" pitchFamily="34" charset="0"/>
              </a:rPr>
              <a:t>-Vplyv prebierok na tvorbu podmienok pre prirodzenú obnovu porastov </a:t>
            </a:r>
          </a:p>
          <a:p>
            <a:pPr marL="0" indent="0">
              <a:buFontTx/>
              <a:buNone/>
            </a:pPr>
            <a:endParaRPr lang="sk-SK" altLang="sk-SK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endParaRPr lang="sk-SK" altLang="sk-SK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sk-SK" altLang="sk-SK" sz="1600" b="1" dirty="0">
                <a:latin typeface="Arial" panose="020B0604020202020204" pitchFamily="34" charset="0"/>
                <a:cs typeface="Arial" panose="020B0604020202020204" pitchFamily="34" charset="0"/>
              </a:rPr>
              <a:t>.Vplyv prebierok na prestavbu porastov na trvalo viacetážové- mozaikové porasty/ </a:t>
            </a:r>
          </a:p>
          <a:p>
            <a:pPr marL="0" indent="0">
              <a:buFontTx/>
              <a:buNone/>
            </a:pPr>
            <a:endParaRPr lang="sk-SK" altLang="sk-SK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endParaRPr lang="sk-SK" altLang="sk-SK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508" name="Obrázok 4" descr="C:\Users\PC\Documents\LS Kulháň\15.7.2015\2015-07-15\DSC00144.JPG">
            <a:extLst>
              <a:ext uri="{FF2B5EF4-FFF2-40B4-BE49-F238E27FC236}">
                <a16:creationId xmlns:a16="http://schemas.microsoft.com/office/drawing/2014/main" id="{B4AFDE7B-3BAB-4BAE-B1FD-503715628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492375"/>
            <a:ext cx="2555874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Obrázok 6" descr="C:\Users\PC\Documents\LS Kulháň\15.7.2015\2015-07-15\DSC00139.JPG">
            <a:extLst>
              <a:ext uri="{FF2B5EF4-FFF2-40B4-BE49-F238E27FC236}">
                <a16:creationId xmlns:a16="http://schemas.microsoft.com/office/drawing/2014/main" id="{A4210EC9-1FED-401B-B35C-042555ED5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4" y="4779962"/>
            <a:ext cx="2555873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543271.wav">
            <a:hlinkClick r:id="" action="ppaction://media"/>
            <a:extLst>
              <a:ext uri="{FF2B5EF4-FFF2-40B4-BE49-F238E27FC236}">
                <a16:creationId xmlns:a16="http://schemas.microsoft.com/office/drawing/2014/main" id="{D9BA62F7-51DC-4F0E-B634-BD0D2239844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Rovná spojovacia šípka 5">
            <a:extLst>
              <a:ext uri="{FF2B5EF4-FFF2-40B4-BE49-F238E27FC236}">
                <a16:creationId xmlns:a16="http://schemas.microsoft.com/office/drawing/2014/main" id="{DD01DC53-DF9A-4C13-8155-34646FDBB99B}"/>
              </a:ext>
            </a:extLst>
          </p:cNvPr>
          <p:cNvCxnSpPr>
            <a:cxnSpLocks/>
          </p:cNvCxnSpPr>
          <p:nvPr/>
        </p:nvCxnSpPr>
        <p:spPr>
          <a:xfrm>
            <a:off x="2051720" y="4437112"/>
            <a:ext cx="6048672" cy="12961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ovná spojovacia šípka 7">
            <a:extLst>
              <a:ext uri="{FF2B5EF4-FFF2-40B4-BE49-F238E27FC236}">
                <a16:creationId xmlns:a16="http://schemas.microsoft.com/office/drawing/2014/main" id="{C079337E-6E6B-455D-8D8E-99F130DC9854}"/>
              </a:ext>
            </a:extLst>
          </p:cNvPr>
          <p:cNvCxnSpPr>
            <a:cxnSpLocks/>
          </p:cNvCxnSpPr>
          <p:nvPr/>
        </p:nvCxnSpPr>
        <p:spPr>
          <a:xfrm>
            <a:off x="5292080" y="3139476"/>
            <a:ext cx="2627833" cy="12206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Obrázok 12">
            <a:extLst>
              <a:ext uri="{FF2B5EF4-FFF2-40B4-BE49-F238E27FC236}">
                <a16:creationId xmlns:a16="http://schemas.microsoft.com/office/drawing/2014/main" id="{CB269A18-806B-44B0-B995-5CF882148E99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4" y="0"/>
            <a:ext cx="2555875" cy="2492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Rovná spojovacia šípka 13">
            <a:extLst>
              <a:ext uri="{FF2B5EF4-FFF2-40B4-BE49-F238E27FC236}">
                <a16:creationId xmlns:a16="http://schemas.microsoft.com/office/drawing/2014/main" id="{3EC35D49-3B02-48DB-88FD-9015FB9C7A16}"/>
              </a:ext>
            </a:extLst>
          </p:cNvPr>
          <p:cNvCxnSpPr/>
          <p:nvPr/>
        </p:nvCxnSpPr>
        <p:spPr>
          <a:xfrm flipV="1">
            <a:off x="4139952" y="1246187"/>
            <a:ext cx="3312368" cy="4546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65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>
            <a:extLst>
              <a:ext uri="{FF2B5EF4-FFF2-40B4-BE49-F238E27FC236}">
                <a16:creationId xmlns:a16="http://schemas.microsoft.com/office/drawing/2014/main" id="{CA8B7933-3D32-4406-B821-509B5E9DEA2C}"/>
              </a:ext>
            </a:extLst>
          </p:cNvPr>
          <p:cNvSpPr>
            <a:spLocks noGrp="1"/>
          </p:cNvSpPr>
          <p:nvPr>
            <p:ph type="title" idx="4294967295"/>
          </p:nvPr>
        </p:nvSpPr>
        <p:spPr bwMode="auto">
          <a:xfrm>
            <a:off x="539750" y="260350"/>
            <a:ext cx="8229600" cy="102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sk-SK" altLang="sk-SK" sz="4200" b="1">
                <a:latin typeface="Arial" panose="020B0604020202020204" pitchFamily="34" charset="0"/>
                <a:cs typeface="Arial" panose="020B0604020202020204" pitchFamily="34" charset="0"/>
              </a:rPr>
              <a:t>Uvoľňovacie prebierky</a:t>
            </a:r>
          </a:p>
        </p:txBody>
      </p:sp>
      <p:sp>
        <p:nvSpPr>
          <p:cNvPr id="5123" name="Zástupný symbol textu 2">
            <a:extLst>
              <a:ext uri="{FF2B5EF4-FFF2-40B4-BE49-F238E27FC236}">
                <a16:creationId xmlns:a16="http://schemas.microsoft.com/office/drawing/2014/main" id="{F15BE76E-F24C-4F41-8EE2-2EFC59FD1EFA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 bwMode="auto">
          <a:xfrm>
            <a:off x="395288" y="1285875"/>
            <a:ext cx="6215062" cy="5167313"/>
          </a:xfrm>
          <a:prstGeom prst="rect">
            <a:avLst/>
          </a:prstGeom>
          <a:solidFill>
            <a:srgbClr val="92D05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Tx/>
              <a:buNone/>
            </a:pPr>
            <a:r>
              <a:rPr lang="sk-SK" altLang="sk-SK" sz="1800" b="1" dirty="0">
                <a:latin typeface="Arial" panose="020B0604020202020204" pitchFamily="34" charset="0"/>
                <a:cs typeface="Arial" panose="020B0604020202020204" pitchFamily="34" charset="0"/>
              </a:rPr>
              <a:t>Uvoľňovacia prebierka –pojem</a:t>
            </a:r>
          </a:p>
          <a:p>
            <a:pPr marL="0" indent="0">
              <a:buFontTx/>
              <a:buNone/>
            </a:pPr>
            <a:r>
              <a:rPr lang="sk-SK" altLang="sk-SK" sz="1800" b="1" dirty="0">
                <a:latin typeface="Arial" panose="020B0604020202020204" pitchFamily="34" charset="0"/>
                <a:cs typeface="Arial" panose="020B0604020202020204" pitchFamily="34" charset="0"/>
              </a:rPr>
              <a:t>-nástroj na vystupňovanie hodnotovej </a:t>
            </a:r>
            <a:r>
              <a:rPr lang="sk-SK" altLang="sk-SK" sz="1800" i="1" dirty="0">
                <a:latin typeface="Arial" panose="020B0604020202020204" pitchFamily="34" charset="0"/>
                <a:cs typeface="Arial" panose="020B0604020202020204" pitchFamily="34" charset="0"/>
              </a:rPr>
              <a:t>produkcie / stimulácia ukladania hrúbkového resp. objemového prírastku na najkvalitnejších zložkách porastu/</a:t>
            </a:r>
          </a:p>
          <a:p>
            <a:pPr marL="0" indent="0">
              <a:buFontTx/>
              <a:buNone/>
            </a:pPr>
            <a:r>
              <a:rPr lang="sk-SK" altLang="sk-SK" sz="1800" b="1" dirty="0">
                <a:latin typeface="Arial" panose="020B0604020202020204" pitchFamily="34" charset="0"/>
                <a:cs typeface="Arial" panose="020B0604020202020204" pitchFamily="34" charset="0"/>
              </a:rPr>
              <a:t>-procesy prirodzenej obnovy - automatická samozrejmosť</a:t>
            </a:r>
          </a:p>
          <a:p>
            <a:pPr marL="0" indent="0">
              <a:buFontTx/>
              <a:buNone/>
            </a:pPr>
            <a:r>
              <a:rPr lang="sk-SK" altLang="sk-SK" sz="1800" b="1" dirty="0">
                <a:latin typeface="Arial" panose="020B0604020202020204" pitchFamily="34" charset="0"/>
                <a:cs typeface="Arial" panose="020B0604020202020204" pitchFamily="34" charset="0"/>
              </a:rPr>
              <a:t>-stanovenie sily prebierky/ </a:t>
            </a:r>
            <a:r>
              <a:rPr lang="sk-SK" altLang="sk-SK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versus</a:t>
            </a:r>
            <a:r>
              <a:rPr lang="sk-SK" altLang="sk-SK" sz="1800" i="1" dirty="0">
                <a:latin typeface="Arial" panose="020B0604020202020204" pitchFamily="34" charset="0"/>
                <a:cs typeface="Arial" panose="020B0604020202020204" pitchFamily="34" charset="0"/>
              </a:rPr>
              <a:t> dĺžka obnovnej doby/</a:t>
            </a:r>
          </a:p>
          <a:p>
            <a:pPr marL="0" indent="0">
              <a:buFontTx/>
              <a:buNone/>
            </a:pPr>
            <a:r>
              <a:rPr lang="sk-SK" altLang="sk-SK" sz="1800" b="1" dirty="0">
                <a:latin typeface="Arial" panose="020B0604020202020204" pitchFamily="34" charset="0"/>
                <a:cs typeface="Arial" panose="020B0604020202020204" pitchFamily="34" charset="0"/>
              </a:rPr>
              <a:t>-integračný  prostriedok pestovných technológií </a:t>
            </a:r>
            <a:r>
              <a:rPr lang="sk-SK" altLang="sk-SK" sz="1800" i="1" dirty="0">
                <a:latin typeface="Arial" panose="020B0604020202020204" pitchFamily="34" charset="0"/>
                <a:cs typeface="Arial" panose="020B0604020202020204" pitchFamily="34" charset="0"/>
              </a:rPr>
              <a:t>zameraných na prestavbu lesa vekových tried pre kreovanie štruktúry trvalo viacetážových resp. mozaikových porastov </a:t>
            </a:r>
          </a:p>
          <a:p>
            <a:pPr marL="0" indent="0">
              <a:buFontTx/>
              <a:buNone/>
            </a:pPr>
            <a:endParaRPr lang="sk-SK" altLang="sk-SK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sk-SK" altLang="sk-SK" sz="18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</a:t>
            </a:r>
          </a:p>
        </p:txBody>
      </p:sp>
      <p:pic>
        <p:nvPicPr>
          <p:cNvPr id="5124" name="Obrázok 4" descr="sinkin-2003-3-1600.jpg">
            <a:extLst>
              <a:ext uri="{FF2B5EF4-FFF2-40B4-BE49-F238E27FC236}">
                <a16:creationId xmlns:a16="http://schemas.microsoft.com/office/drawing/2014/main" id="{E1B42627-6C32-4F64-BBC1-EEFCDD5744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98" b="23958"/>
          <a:stretch>
            <a:fillRect/>
          </a:stretch>
        </p:blipFill>
        <p:spPr bwMode="auto">
          <a:xfrm>
            <a:off x="6858000" y="1285875"/>
            <a:ext cx="2049463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C61B4008.wav">
            <a:hlinkClick r:id="" action="ppaction://media"/>
            <a:extLst>
              <a:ext uri="{FF2B5EF4-FFF2-40B4-BE49-F238E27FC236}">
                <a16:creationId xmlns:a16="http://schemas.microsoft.com/office/drawing/2014/main" id="{C8568C69-B2E2-4446-99E8-4E503D54CEC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7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>
            <a:extLst>
              <a:ext uri="{FF2B5EF4-FFF2-40B4-BE49-F238E27FC236}">
                <a16:creationId xmlns:a16="http://schemas.microsoft.com/office/drawing/2014/main" id="{577BD4B4-48BF-46EB-9245-0172AE06A9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1196975"/>
            <a:ext cx="8856663" cy="2738438"/>
          </a:xfrm>
          <a:prstGeom prst="rect">
            <a:avLst/>
          </a:prstGeom>
          <a:solidFill>
            <a:srgbClr val="92D050">
              <a:alpha val="7882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sk-SK" altLang="sk-SK" sz="2000"/>
              <a:t>Uvoľňovacie prebierky (porasty nad 60 rokov) :</a:t>
            </a:r>
          </a:p>
          <a:p>
            <a:pPr>
              <a:spcBef>
                <a:spcPct val="20000"/>
              </a:spcBef>
            </a:pPr>
            <a:r>
              <a:rPr lang="sk-SK" altLang="sk-SK" sz="1600"/>
              <a:t>Pojem : pozitívny úrovňový výber-podpora elitných stromov porastu.</a:t>
            </a:r>
          </a:p>
          <a:p>
            <a:pPr>
              <a:spcBef>
                <a:spcPct val="20000"/>
              </a:spcBef>
            </a:pPr>
            <a:r>
              <a:rPr lang="sk-SK" altLang="sk-SK" sz="1600"/>
              <a:t>Cieľ:  zamerané sú na zvyšovanie hodnotovej produkcie, plošnej a výškovej diferenciácie následných porastov.</a:t>
            </a:r>
          </a:p>
          <a:p>
            <a:pPr>
              <a:spcBef>
                <a:spcPct val="20000"/>
              </a:spcBef>
            </a:pPr>
            <a:r>
              <a:rPr lang="sk-SK" altLang="sk-SK" sz="1600"/>
              <a:t>Princípy :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sk-SK" altLang="sk-SK" sz="1600"/>
              <a:t>Pracujú s asimilačným aparátom (korunou) na kvalitných úrovňových stromoch. 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sk-SK" altLang="sk-SK" sz="1600"/>
              <a:t>Výrazne pôsobia na zlepšenie využitia produkčného priestoru porastu, lepšie s ním hospodária.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sk-SK" altLang="sk-SK" sz="1600"/>
              <a:t>Vytvárajú predpoklady pre plynulý príchod prirodzenej obnovy</a:t>
            </a:r>
            <a:r>
              <a:rPr lang="sk-SK" altLang="sk-SK" sz="2000"/>
              <a:t>. </a:t>
            </a:r>
          </a:p>
        </p:txBody>
      </p:sp>
      <p:sp>
        <p:nvSpPr>
          <p:cNvPr id="6147" name="Nadpis 1">
            <a:extLst>
              <a:ext uri="{FF2B5EF4-FFF2-40B4-BE49-F238E27FC236}">
                <a16:creationId xmlns:a16="http://schemas.microsoft.com/office/drawing/2014/main" id="{67CE14A3-644B-44B6-8C4E-D705C6C8C59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93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28650" algn="r"/>
            <a:r>
              <a:rPr lang="sk-SK" altLang="sk-SK" sz="2400" b="1">
                <a:latin typeface="Arial Narrow" panose="020B0606020202030204" pitchFamily="34" charset="0"/>
              </a:rPr>
              <a:t>Ekonomické a biologické riešenie lesa vekových tried od fázy tenkej  kmeňoviny - prechodová fáza- </a:t>
            </a:r>
            <a:r>
              <a:rPr lang="sk-SK" altLang="sk-SK" sz="2400" b="1">
                <a:solidFill>
                  <a:srgbClr val="00B050"/>
                </a:solidFill>
                <a:latin typeface="Arial Narrow" panose="020B0606020202030204" pitchFamily="34" charset="0"/>
              </a:rPr>
              <a:t>ciele prebierky</a:t>
            </a:r>
            <a:r>
              <a:rPr lang="sk-SK" altLang="sk-SK" sz="2400" b="1">
                <a:latin typeface="Arial Narrow" panose="020B0606020202030204" pitchFamily="34" charset="0"/>
              </a:rPr>
              <a:t> </a:t>
            </a:r>
            <a:br>
              <a:rPr lang="sk-SK" altLang="sk-SK" sz="3000" b="1">
                <a:latin typeface="Arial Narrow" panose="020B0606020202030204" pitchFamily="34" charset="0"/>
              </a:rPr>
            </a:br>
            <a:endParaRPr lang="sk-SK" altLang="sk-SK" sz="3000" b="1">
              <a:latin typeface="Arial Narrow" panose="020B0606020202030204" pitchFamily="34" charset="0"/>
            </a:endParaRPr>
          </a:p>
        </p:txBody>
      </p:sp>
      <p:pic>
        <p:nvPicPr>
          <p:cNvPr id="2" name="59EB4039.wav">
            <a:hlinkClick r:id="" action="ppaction://media"/>
            <a:extLst>
              <a:ext uri="{FF2B5EF4-FFF2-40B4-BE49-F238E27FC236}">
                <a16:creationId xmlns:a16="http://schemas.microsoft.com/office/drawing/2014/main" id="{C7F7694B-1C9D-427B-B8A3-DBBE5AAC0E3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Obrázok 5">
            <a:extLst>
              <a:ext uri="{FF2B5EF4-FFF2-40B4-BE49-F238E27FC236}">
                <a16:creationId xmlns:a16="http://schemas.microsoft.com/office/drawing/2014/main" id="{B094809E-FF0F-4CFF-8FE0-08F673F2A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935413"/>
            <a:ext cx="3636963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Obrázok 6">
            <a:extLst>
              <a:ext uri="{FF2B5EF4-FFF2-40B4-BE49-F238E27FC236}">
                <a16:creationId xmlns:a16="http://schemas.microsoft.com/office/drawing/2014/main" id="{ECAAFB2F-CAE9-4144-929C-712296875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5413"/>
            <a:ext cx="3636963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ovná spojovacia šípka 4">
            <a:extLst>
              <a:ext uri="{FF2B5EF4-FFF2-40B4-BE49-F238E27FC236}">
                <a16:creationId xmlns:a16="http://schemas.microsoft.com/office/drawing/2014/main" id="{CEA7F282-941D-41D7-9AB7-97C2CAE95BAC}"/>
              </a:ext>
            </a:extLst>
          </p:cNvPr>
          <p:cNvCxnSpPr/>
          <p:nvPr/>
        </p:nvCxnSpPr>
        <p:spPr>
          <a:xfrm flipH="1">
            <a:off x="1476375" y="3733800"/>
            <a:ext cx="1150938" cy="14954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ovná spojovacia šípka 8">
            <a:extLst>
              <a:ext uri="{FF2B5EF4-FFF2-40B4-BE49-F238E27FC236}">
                <a16:creationId xmlns:a16="http://schemas.microsoft.com/office/drawing/2014/main" id="{C3D69FD7-A452-4FCE-BC19-5FDA9AA9A272}"/>
              </a:ext>
            </a:extLst>
          </p:cNvPr>
          <p:cNvCxnSpPr/>
          <p:nvPr/>
        </p:nvCxnSpPr>
        <p:spPr>
          <a:xfrm>
            <a:off x="4876800" y="2922588"/>
            <a:ext cx="1566863" cy="21621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7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>
            <a:extLst>
              <a:ext uri="{FF2B5EF4-FFF2-40B4-BE49-F238E27FC236}">
                <a16:creationId xmlns:a16="http://schemas.microsoft.com/office/drawing/2014/main" id="{56B7A423-F35E-4D18-83FA-9937073A5A8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altLang="sk-SK"/>
          </a:p>
        </p:txBody>
      </p:sp>
      <p:sp>
        <p:nvSpPr>
          <p:cNvPr id="7171" name="Zástupný symbol obsahu 2">
            <a:extLst>
              <a:ext uri="{FF2B5EF4-FFF2-40B4-BE49-F238E27FC236}">
                <a16:creationId xmlns:a16="http://schemas.microsoft.com/office/drawing/2014/main" id="{893080D2-EB6F-4C28-846E-A45FF8C7A7C3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7200" y="333375"/>
            <a:ext cx="8229600" cy="5792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altLang="sk-SK"/>
          </a:p>
        </p:txBody>
      </p:sp>
      <p:pic>
        <p:nvPicPr>
          <p:cNvPr id="7172" name="Picture 5" descr="C:\Users\PC\Documents\VSLP\102_PANA\P1020888.JPG">
            <a:extLst>
              <a:ext uri="{FF2B5EF4-FFF2-40B4-BE49-F238E27FC236}">
                <a16:creationId xmlns:a16="http://schemas.microsoft.com/office/drawing/2014/main" id="{062D6D72-4F58-4BBB-A0D4-5DC36DDCA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ál 2">
            <a:extLst>
              <a:ext uri="{FF2B5EF4-FFF2-40B4-BE49-F238E27FC236}">
                <a16:creationId xmlns:a16="http://schemas.microsoft.com/office/drawing/2014/main" id="{5F6A93CC-DF39-4E90-BB94-184399BECAED}"/>
              </a:ext>
            </a:extLst>
          </p:cNvPr>
          <p:cNvSpPr/>
          <p:nvPr/>
        </p:nvSpPr>
        <p:spPr>
          <a:xfrm>
            <a:off x="539750" y="1484313"/>
            <a:ext cx="1871663" cy="720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1000" dirty="0"/>
              <a:t>Bukový porast v záverečnej  fáze  uvoľňovacej prebierky </a:t>
            </a:r>
          </a:p>
        </p:txBody>
      </p:sp>
      <p:pic>
        <p:nvPicPr>
          <p:cNvPr id="2" name="1EFC4071.wav">
            <a:hlinkClick r:id="" action="ppaction://media"/>
            <a:extLst>
              <a:ext uri="{FF2B5EF4-FFF2-40B4-BE49-F238E27FC236}">
                <a16:creationId xmlns:a16="http://schemas.microsoft.com/office/drawing/2014/main" id="{DE151EFE-6AE5-426C-9EDD-28DE28E839D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8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>
            <a:extLst>
              <a:ext uri="{FF2B5EF4-FFF2-40B4-BE49-F238E27FC236}">
                <a16:creationId xmlns:a16="http://schemas.microsoft.com/office/drawing/2014/main" id="{1C55480D-AA0C-45BA-8393-E5A0F2D6127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altLang="sk-SK"/>
          </a:p>
        </p:txBody>
      </p:sp>
      <p:sp>
        <p:nvSpPr>
          <p:cNvPr id="8195" name="Zástupný symbol obsahu 2">
            <a:extLst>
              <a:ext uri="{FF2B5EF4-FFF2-40B4-BE49-F238E27FC236}">
                <a16:creationId xmlns:a16="http://schemas.microsoft.com/office/drawing/2014/main" id="{EC00FCFE-D4A0-4A7B-AB62-F178B142F93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altLang="sk-SK"/>
          </a:p>
        </p:txBody>
      </p:sp>
      <p:pic>
        <p:nvPicPr>
          <p:cNvPr id="8196" name="Picture 4" descr="C:\Users\PC\Documents\VSLP\102_PANA\P1020892.JPG">
            <a:extLst>
              <a:ext uri="{FF2B5EF4-FFF2-40B4-BE49-F238E27FC236}">
                <a16:creationId xmlns:a16="http://schemas.microsoft.com/office/drawing/2014/main" id="{6E36F130-3063-407D-BA08-FCCD53532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64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ál 2">
            <a:extLst>
              <a:ext uri="{FF2B5EF4-FFF2-40B4-BE49-F238E27FC236}">
                <a16:creationId xmlns:a16="http://schemas.microsoft.com/office/drawing/2014/main" id="{5BFDA5D9-94FB-46FC-B37D-C2A5B33784A1}"/>
              </a:ext>
            </a:extLst>
          </p:cNvPr>
          <p:cNvSpPr/>
          <p:nvPr/>
        </p:nvSpPr>
        <p:spPr>
          <a:xfrm>
            <a:off x="2484438" y="1916113"/>
            <a:ext cx="1008062" cy="360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1000" dirty="0"/>
              <a:t>Práca s korunou</a:t>
            </a:r>
          </a:p>
        </p:txBody>
      </p:sp>
      <p:sp>
        <p:nvSpPr>
          <p:cNvPr id="4" name="Šípka doprava 3">
            <a:extLst>
              <a:ext uri="{FF2B5EF4-FFF2-40B4-BE49-F238E27FC236}">
                <a16:creationId xmlns:a16="http://schemas.microsoft.com/office/drawing/2014/main" id="{21DADF22-21F3-4333-834F-AB7939D7BA88}"/>
              </a:ext>
            </a:extLst>
          </p:cNvPr>
          <p:cNvSpPr/>
          <p:nvPr/>
        </p:nvSpPr>
        <p:spPr>
          <a:xfrm>
            <a:off x="2700338" y="2492375"/>
            <a:ext cx="935037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k-SK"/>
          </a:p>
        </p:txBody>
      </p:sp>
      <p:pic>
        <p:nvPicPr>
          <p:cNvPr id="2" name="E08321.wav">
            <a:hlinkClick r:id="" action="ppaction://media"/>
            <a:extLst>
              <a:ext uri="{FF2B5EF4-FFF2-40B4-BE49-F238E27FC236}">
                <a16:creationId xmlns:a16="http://schemas.microsoft.com/office/drawing/2014/main" id="{6A7F6AE5-A13B-4DAB-9F4E-459FB51AF3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>
            <a:extLst>
              <a:ext uri="{FF2B5EF4-FFF2-40B4-BE49-F238E27FC236}">
                <a16:creationId xmlns:a16="http://schemas.microsoft.com/office/drawing/2014/main" id="{9A781485-46AB-4D53-87D7-7CF8DB961E8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altLang="sk-SK"/>
          </a:p>
        </p:txBody>
      </p:sp>
      <p:sp>
        <p:nvSpPr>
          <p:cNvPr id="9219" name="Zástupný symbol obsahu 2">
            <a:extLst>
              <a:ext uri="{FF2B5EF4-FFF2-40B4-BE49-F238E27FC236}">
                <a16:creationId xmlns:a16="http://schemas.microsoft.com/office/drawing/2014/main" id="{CC9784DB-C711-4266-B263-7C6D1DA03BFD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altLang="sk-SK"/>
          </a:p>
        </p:txBody>
      </p:sp>
      <p:pic>
        <p:nvPicPr>
          <p:cNvPr id="9220" name="Picture 4" descr="C:\Users\PC\Documents\PRO SILVA Počúvadlo 2012\FOTKY JPRL\fotky 76\PICT6174.JPG">
            <a:extLst>
              <a:ext uri="{FF2B5EF4-FFF2-40B4-BE49-F238E27FC236}">
                <a16:creationId xmlns:a16="http://schemas.microsoft.com/office/drawing/2014/main" id="{E8B06ABF-8531-4414-9991-93FF22F59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ál 1">
            <a:extLst>
              <a:ext uri="{FF2B5EF4-FFF2-40B4-BE49-F238E27FC236}">
                <a16:creationId xmlns:a16="http://schemas.microsoft.com/office/drawing/2014/main" id="{773D9266-4311-447E-A6BF-A213E6E55C2B}"/>
              </a:ext>
            </a:extLst>
          </p:cNvPr>
          <p:cNvSpPr/>
          <p:nvPr/>
        </p:nvSpPr>
        <p:spPr>
          <a:xfrm>
            <a:off x="3059113" y="692150"/>
            <a:ext cx="3600450" cy="11525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1200" dirty="0"/>
              <a:t>Uvoľňovacia prebierka prechodová fáza  prirodzenej obnovy porastov s následnou plošnou a výškovou diferenciáciou následného porastu</a:t>
            </a:r>
          </a:p>
        </p:txBody>
      </p:sp>
      <p:pic>
        <p:nvPicPr>
          <p:cNvPr id="3" name="338337.wav">
            <a:hlinkClick r:id="" action="ppaction://media"/>
            <a:extLst>
              <a:ext uri="{FF2B5EF4-FFF2-40B4-BE49-F238E27FC236}">
                <a16:creationId xmlns:a16="http://schemas.microsoft.com/office/drawing/2014/main" id="{E7ADDE52-93F9-4A44-908A-69B32B75B7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9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obsahu 1">
            <a:extLst>
              <a:ext uri="{FF2B5EF4-FFF2-40B4-BE49-F238E27FC236}">
                <a16:creationId xmlns:a16="http://schemas.microsoft.com/office/drawing/2014/main" id="{2DBE238C-2B88-4791-A071-056D9C1CD651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altLang="sk-SK"/>
          </a:p>
        </p:txBody>
      </p:sp>
      <p:pic>
        <p:nvPicPr>
          <p:cNvPr id="10243" name="Picture 2" descr="C:\Users\PC\Documents\PRO SILVA Počúvadlo 2012\FOTKY JPRL\fotky 71a11\PICT6129.JPG">
            <a:extLst>
              <a:ext uri="{FF2B5EF4-FFF2-40B4-BE49-F238E27FC236}">
                <a16:creationId xmlns:a16="http://schemas.microsoft.com/office/drawing/2014/main" id="{F07622D0-5C76-43F0-989D-0047DE829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ál 1">
            <a:extLst>
              <a:ext uri="{FF2B5EF4-FFF2-40B4-BE49-F238E27FC236}">
                <a16:creationId xmlns:a16="http://schemas.microsoft.com/office/drawing/2014/main" id="{C082274C-BF85-4D81-B2AB-A39750A571DA}"/>
              </a:ext>
            </a:extLst>
          </p:cNvPr>
          <p:cNvSpPr/>
          <p:nvPr/>
        </p:nvSpPr>
        <p:spPr>
          <a:xfrm>
            <a:off x="4067175" y="692150"/>
            <a:ext cx="2808288" cy="649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1200" dirty="0"/>
              <a:t>Nástroj prestavby na trvalo viac </a:t>
            </a:r>
            <a:r>
              <a:rPr lang="sk-SK" sz="1200" dirty="0" err="1"/>
              <a:t>etážové-mozaikové</a:t>
            </a:r>
            <a:r>
              <a:rPr lang="sk-SK" sz="1200" dirty="0"/>
              <a:t> porasty</a:t>
            </a:r>
          </a:p>
        </p:txBody>
      </p:sp>
      <p:pic>
        <p:nvPicPr>
          <p:cNvPr id="3" name="785053.wav">
            <a:hlinkClick r:id="" action="ppaction://media"/>
            <a:extLst>
              <a:ext uri="{FF2B5EF4-FFF2-40B4-BE49-F238E27FC236}">
                <a16:creationId xmlns:a16="http://schemas.microsoft.com/office/drawing/2014/main" id="{A00C3DC3-6182-4CBC-83F7-C1000A42BDE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2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>
            <a:extLst>
              <a:ext uri="{FF2B5EF4-FFF2-40B4-BE49-F238E27FC236}">
                <a16:creationId xmlns:a16="http://schemas.microsoft.com/office/drawing/2014/main" id="{83A8B35E-5F3F-431E-9C42-DAF2D1C7A8E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850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895350" algn="l"/>
            <a:r>
              <a:rPr lang="sk-SK" altLang="sk-SK" sz="2400" b="1">
                <a:solidFill>
                  <a:srgbClr val="C00000"/>
                </a:solidFill>
                <a:latin typeface="Arial Narrow" panose="020B0606020202030204" pitchFamily="34" charset="0"/>
              </a:rPr>
              <a:t>Reálna situácia uplatňovania  uvoľňovacích prebierok  </a:t>
            </a:r>
            <a:r>
              <a:rPr lang="sk-SK" altLang="sk-SK" sz="2400" b="1">
                <a:latin typeface="Arial Narrow" panose="020B0606020202030204" pitchFamily="34" charset="0"/>
              </a:rPr>
              <a:t>a ekonomika súčasných porastov</a:t>
            </a:r>
            <a:endParaRPr lang="sk-SK" altLang="sk-SK" sz="2400">
              <a:latin typeface="Arial Narrow" panose="020B0606020202030204" pitchFamily="34" charset="0"/>
            </a:endParaRPr>
          </a:p>
        </p:txBody>
      </p:sp>
      <p:sp>
        <p:nvSpPr>
          <p:cNvPr id="37890" name="Text Box 4">
            <a:extLst>
              <a:ext uri="{FF2B5EF4-FFF2-40B4-BE49-F238E27FC236}">
                <a16:creationId xmlns:a16="http://schemas.microsoft.com/office/drawing/2014/main" id="{15E3925B-A729-4D66-A6C3-7C44D09A1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1357313"/>
            <a:ext cx="8821737" cy="3317875"/>
          </a:xfrm>
          <a:prstGeom prst="rect">
            <a:avLst/>
          </a:prstGeom>
          <a:solidFill>
            <a:srgbClr val="92D050">
              <a:alpha val="78822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sk-SK" altLang="sk-SK" sz="1400" dirty="0">
                <a:cs typeface="Arial" charset="0"/>
              </a:rPr>
              <a:t>Uplatňovanie uvoľňovacej  prebierky v minulosti /porasty 70-90 ročné  boli  bez výchovných  zásahov/- dôsledok zastavenie výškovej diferenciácie, horizontálny </a:t>
            </a:r>
            <a:r>
              <a:rPr lang="sk-SK" altLang="sk-SK" sz="1400" dirty="0" err="1">
                <a:cs typeface="Arial" charset="0"/>
              </a:rPr>
              <a:t>zápoj</a:t>
            </a:r>
            <a:r>
              <a:rPr lang="sk-SK" altLang="sk-SK" sz="1400" dirty="0">
                <a:cs typeface="Arial" charset="0"/>
              </a:rPr>
              <a:t>, spomalenie hrúbkového prírastku.</a:t>
            </a:r>
          </a:p>
          <a:p>
            <a:pPr>
              <a:spcBef>
                <a:spcPct val="20000"/>
              </a:spcBef>
              <a:defRPr/>
            </a:pPr>
            <a:r>
              <a:rPr lang="sk-SK" altLang="sk-SK" sz="1400" dirty="0">
                <a:cs typeface="Arial" charset="0"/>
              </a:rPr>
              <a:t>Súčasná realita v prevažnej väčšine porastov </a:t>
            </a:r>
            <a:endParaRPr lang="sk-SK" sz="1400" dirty="0"/>
          </a:p>
          <a:p>
            <a:pPr>
              <a:spcBef>
                <a:spcPct val="20000"/>
              </a:spcBef>
              <a:defRPr/>
            </a:pPr>
            <a:r>
              <a:rPr lang="sk-SK" sz="1400" dirty="0"/>
              <a:t>V porastoch nad 60 rokov sú spravidla stanovené  nízke prebierkové %., čo má negatívny  dopad na produkciu  a ekologickú  stabilitu.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sk-SK" sz="1400" b="0" dirty="0"/>
              <a:t>Pre praktický</a:t>
            </a:r>
            <a:r>
              <a:rPr lang="sk-SK" sz="1400" dirty="0"/>
              <a:t> </a:t>
            </a:r>
            <a:r>
              <a:rPr lang="sk-SK" sz="1400" b="0" dirty="0"/>
              <a:t>postup lesníkov to znamená  dve možné riešenia: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sk-SK" sz="1400" b="0" dirty="0"/>
              <a:t>.</a:t>
            </a:r>
            <a:r>
              <a:rPr lang="sk-SK" sz="1400" b="0" dirty="0">
                <a:solidFill>
                  <a:srgbClr val="C00000"/>
                </a:solidFill>
              </a:rPr>
              <a:t>prácu v </a:t>
            </a:r>
            <a:r>
              <a:rPr lang="sk-SK" sz="1400" b="0" dirty="0" err="1">
                <a:solidFill>
                  <a:srgbClr val="C00000"/>
                </a:solidFill>
              </a:rPr>
              <a:t>podúrovni</a:t>
            </a:r>
            <a:r>
              <a:rPr lang="sk-SK" sz="1400" b="0" dirty="0">
                <a:solidFill>
                  <a:srgbClr val="C00000"/>
                </a:solidFill>
              </a:rPr>
              <a:t> </a:t>
            </a:r>
            <a:r>
              <a:rPr lang="sk-SK" sz="1400" b="0" dirty="0"/>
              <a:t>porastu z pohľadu   naplnenia stanovenej sily zásahu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sk-SK" sz="1400" b="0" dirty="0"/>
              <a:t>resp. neúplný zásah (nevykonanie prebierky na celej ploche) v poraste v prípade úrovňovej prebierky.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sk-SK" sz="1400" dirty="0"/>
              <a:t>Biologické dôsledky takéhoto riešenia: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sk-SK" sz="1400" b="0" dirty="0">
                <a:solidFill>
                  <a:srgbClr val="C00000"/>
                </a:solidFill>
              </a:rPr>
              <a:t>Zahustenie horizontálneho </a:t>
            </a:r>
            <a:r>
              <a:rPr lang="sk-SK" sz="1400" b="0" dirty="0" err="1">
                <a:solidFill>
                  <a:srgbClr val="C00000"/>
                </a:solidFill>
              </a:rPr>
              <a:t>zápoja</a:t>
            </a:r>
            <a:r>
              <a:rPr lang="sk-SK" sz="1400" b="0" dirty="0">
                <a:solidFill>
                  <a:srgbClr val="C00000"/>
                </a:solidFill>
              </a:rPr>
              <a:t> </a:t>
            </a:r>
            <a:r>
              <a:rPr lang="sk-SK" sz="1400" b="0" dirty="0"/>
              <a:t>s následným podviazaním procesov asimilácie pozitívne podporovaných  úrovňových jedincov /</a:t>
            </a:r>
            <a:r>
              <a:rPr lang="sk-SK" sz="1400" b="0" dirty="0" err="1"/>
              <a:t>BRs</a:t>
            </a:r>
            <a:r>
              <a:rPr lang="sk-SK" sz="1400" b="0" dirty="0"/>
              <a:t>/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sk-SK" sz="1400" b="0" dirty="0"/>
              <a:t> </a:t>
            </a:r>
            <a:r>
              <a:rPr lang="sk-SK" sz="1400" b="0" dirty="0">
                <a:solidFill>
                  <a:srgbClr val="C00000"/>
                </a:solidFill>
              </a:rPr>
              <a:t>Skrátenie korún stromov /</a:t>
            </a:r>
            <a:r>
              <a:rPr lang="sk-SK" sz="1400" b="0" dirty="0" err="1">
                <a:solidFill>
                  <a:srgbClr val="C00000"/>
                </a:solidFill>
              </a:rPr>
              <a:t>BRs</a:t>
            </a:r>
            <a:r>
              <a:rPr lang="sk-SK" sz="1400" b="0" dirty="0">
                <a:solidFill>
                  <a:srgbClr val="C00000"/>
                </a:solidFill>
              </a:rPr>
              <a:t>/ a zhoršenie ekologickej  stability </a:t>
            </a:r>
            <a:r>
              <a:rPr lang="sk-SK" sz="1400" b="0" dirty="0"/>
              <a:t>vychovávaných  porastov</a:t>
            </a:r>
          </a:p>
          <a:p>
            <a:pPr>
              <a:spcBef>
                <a:spcPct val="20000"/>
              </a:spcBef>
              <a:defRPr/>
            </a:pPr>
            <a:endParaRPr lang="sk-SK" sz="1600" i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4" descr="C:\Documents and Settings\Admin\Desktop\Zrak\saniga\PROSILVA\foto\P1010368.JPG">
            <a:extLst>
              <a:ext uri="{FF2B5EF4-FFF2-40B4-BE49-F238E27FC236}">
                <a16:creationId xmlns:a16="http://schemas.microsoft.com/office/drawing/2014/main" id="{45FA5BE5-F516-42B0-BE32-B72791809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t="17578" b="43892"/>
          <a:stretch>
            <a:fillRect/>
          </a:stretch>
        </p:blipFill>
        <p:spPr bwMode="auto">
          <a:xfrm>
            <a:off x="179942" y="4369865"/>
            <a:ext cx="8678308" cy="2207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7D9084.wav">
            <a:hlinkClick r:id="" action="ppaction://media"/>
            <a:extLst>
              <a:ext uri="{FF2B5EF4-FFF2-40B4-BE49-F238E27FC236}">
                <a16:creationId xmlns:a16="http://schemas.microsoft.com/office/drawing/2014/main" id="{681C0613-F000-43D3-9BB2-DAD0BAC9EE5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6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>
            <a:extLst>
              <a:ext uri="{FF2B5EF4-FFF2-40B4-BE49-F238E27FC236}">
                <a16:creationId xmlns:a16="http://schemas.microsoft.com/office/drawing/2014/main" id="{B7D9D078-9B10-4BA9-AB44-BAE7EB0AA65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895350" algn="l"/>
            <a:r>
              <a:rPr lang="sk-SK" altLang="sk-SK" sz="2000" b="1">
                <a:latin typeface="Arial Narrow" panose="020B0606020202030204" pitchFamily="34" charset="0"/>
              </a:rPr>
              <a:t>Reálna situácia a ekonomika súčasných porastov-dopady na les a hospodársky </a:t>
            </a:r>
            <a:r>
              <a:rPr lang="sk-SK" altLang="sk-SK" sz="1800" b="1">
                <a:latin typeface="Arial Narrow" panose="020B0606020202030204" pitchFamily="34" charset="0"/>
              </a:rPr>
              <a:t>výsledok porastu</a:t>
            </a:r>
            <a:endParaRPr lang="sk-SK" altLang="sk-SK" sz="1800">
              <a:latin typeface="Arial Narrow" panose="020B0606020202030204" pitchFamily="34" charset="0"/>
            </a:endParaRPr>
          </a:p>
        </p:txBody>
      </p:sp>
      <p:sp>
        <p:nvSpPr>
          <p:cNvPr id="12291" name="Text Box 4">
            <a:extLst>
              <a:ext uri="{FF2B5EF4-FFF2-40B4-BE49-F238E27FC236}">
                <a16:creationId xmlns:a16="http://schemas.microsoft.com/office/drawing/2014/main" id="{157396B7-5D15-40A2-8A3B-31B3B966A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1357313"/>
            <a:ext cx="8643937" cy="2936875"/>
          </a:xfrm>
          <a:prstGeom prst="rect">
            <a:avLst/>
          </a:prstGeom>
          <a:solidFill>
            <a:srgbClr val="92D050">
              <a:alpha val="7882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sk-SK" altLang="sk-SK" sz="2000"/>
              <a:t>  Stanovené  nízke prebierkové %- má   </a:t>
            </a:r>
            <a:r>
              <a:rPr lang="sk-SK" altLang="sk-SK" sz="2000">
                <a:solidFill>
                  <a:srgbClr val="C00000"/>
                </a:solidFill>
              </a:rPr>
              <a:t>ekonomický dôsledok</a:t>
            </a:r>
            <a:r>
              <a:rPr lang="sk-SK" altLang="sk-SK" sz="2000"/>
              <a:t>:</a:t>
            </a:r>
          </a:p>
          <a:p>
            <a:pPr>
              <a:spcBef>
                <a:spcPct val="20000"/>
              </a:spcBef>
            </a:pPr>
            <a:r>
              <a:rPr lang="sk-SK" altLang="sk-SK" sz="2400"/>
              <a:t> </a:t>
            </a:r>
            <a:r>
              <a:rPr lang="sk-SK" altLang="sk-SK" sz="2000"/>
              <a:t>. </a:t>
            </a:r>
            <a:r>
              <a:rPr lang="sk-SK" altLang="sk-SK" sz="2000" b="0">
                <a:solidFill>
                  <a:srgbClr val="0000FF"/>
                </a:solidFill>
              </a:rPr>
              <a:t>slabé a nákladovo drahé drevo 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sk-SK" altLang="sk-SK" sz="2000" b="0">
                <a:solidFill>
                  <a:srgbClr val="0000FF"/>
                </a:solidFill>
              </a:rPr>
              <a:t>. nedostatočné využívanie výkonnosti asimilačného aparátu kvalitných stromov úrovne /ekologická ekonomika/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sk-SK" altLang="sk-SK" sz="2000" b="0">
                <a:solidFill>
                  <a:srgbClr val="0000FF"/>
                </a:solidFill>
              </a:rPr>
              <a:t>. Následná nedostatočná hodnotová produkcia 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sk-SK" altLang="sk-SK" sz="2000" b="0">
                <a:solidFill>
                  <a:srgbClr val="0000FF"/>
                </a:solidFill>
              </a:rPr>
              <a:t>. Nedosiahnutie cieľovej  hrúbky všetkých BRs v stanovenom časovom rozsahu  rubnej  a obnovnej doby 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sk-SK" altLang="sk-SK" sz="2000" b="0">
                <a:solidFill>
                  <a:srgbClr val="0000FF"/>
                </a:solidFill>
              </a:rPr>
              <a:t> . Nižšie speňaženie  drevnej hmoty.</a:t>
            </a:r>
          </a:p>
        </p:txBody>
      </p:sp>
      <p:pic>
        <p:nvPicPr>
          <p:cNvPr id="4" name="Picture 4" descr="C:\Documents and Settings\Admin\Desktop\Zrak\saniga\PROSILVA\foto\P1010368.JPG">
            <a:extLst>
              <a:ext uri="{FF2B5EF4-FFF2-40B4-BE49-F238E27FC236}">
                <a16:creationId xmlns:a16="http://schemas.microsoft.com/office/drawing/2014/main" id="{F11FA73E-395F-46F1-B174-FE5D2160F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t="17578" b="50107"/>
          <a:stretch>
            <a:fillRect/>
          </a:stretch>
        </p:blipFill>
        <p:spPr bwMode="auto">
          <a:xfrm>
            <a:off x="214282" y="4643446"/>
            <a:ext cx="857256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DBB899.wav">
            <a:hlinkClick r:id="" action="ppaction://media"/>
            <a:extLst>
              <a:ext uri="{FF2B5EF4-FFF2-40B4-BE49-F238E27FC236}">
                <a16:creationId xmlns:a16="http://schemas.microsoft.com/office/drawing/2014/main" id="{8ACC79FB-105B-479F-8138-EF2F26AC53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4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9779</TotalTime>
  <Words>1019</Words>
  <Application>Microsoft Office PowerPoint</Application>
  <PresentationFormat>Prezentácia na obrazovke (4:3)</PresentationFormat>
  <Paragraphs>96</Paragraphs>
  <Slides>18</Slides>
  <Notes>0</Notes>
  <HiddenSlides>0</HiddenSlides>
  <MMClips>18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23" baseType="lpstr">
      <vt:lpstr>Arial</vt:lpstr>
      <vt:lpstr>Arial Black</vt:lpstr>
      <vt:lpstr>Arial Narrow</vt:lpstr>
      <vt:lpstr>Times New Roman</vt:lpstr>
      <vt:lpstr>Standarddesign</vt:lpstr>
      <vt:lpstr>TECHNICKÁ UNIVERZITA VO ZVOLENE Lesnícka fakulta          Katedra pestovania lesa Prof. Ing. Milan Saniga, DrSc.</vt:lpstr>
      <vt:lpstr>Uvoľňovacie prebierky</vt:lpstr>
      <vt:lpstr>Ekonomické a biologické riešenie lesa vekových tried od fázy tenkej  kmeňoviny - prechodová fáza- ciele prebierky  </vt:lpstr>
      <vt:lpstr>Prezentácia programu PowerPoint</vt:lpstr>
      <vt:lpstr>Prezentácia programu PowerPoint</vt:lpstr>
      <vt:lpstr>Prezentácia programu PowerPoint</vt:lpstr>
      <vt:lpstr>Prezentácia programu PowerPoint</vt:lpstr>
      <vt:lpstr>Reálna situácia uplatňovania  uvoľňovacích prebierok  a ekonomika súčasných porastov</vt:lpstr>
      <vt:lpstr>Reálna situácia a ekonomika súčasných porastov-dopady na les a hospodársky výsledok porastu</vt:lpstr>
      <vt:lpstr>Uvoľňovacie prebierky - kvalitové prírastkové hospodárstvo v minulosti Seebachov modifikovaný bukový les, Burghardovo  dubové hospodárstvo, Voglovo prírastkové hospodárstvo</vt:lpstr>
      <vt:lpstr>Uvoľňovacie prebierky</vt:lpstr>
      <vt:lpstr>Seebachov modifikovaný bukový les VšLP  dielec 419 </vt:lpstr>
      <vt:lpstr>Uvoľňovacie prebierky</vt:lpstr>
      <vt:lpstr>Štrukturalizačná prebierka na prebudovu lesa vekových tried</vt:lpstr>
      <vt:lpstr>Štrukturalizačná prebierka /Reininger 1992/ Schlägl</vt:lpstr>
      <vt:lpstr>Výchova žrďkovín a žrďovín</vt:lpstr>
      <vt:lpstr>Prezentácia programu PowerPoint</vt:lpstr>
      <vt:lpstr>Prezentácia programu PowerPoint</vt:lpstr>
    </vt:vector>
  </TitlesOfParts>
  <Company>BOKU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Saniga</dc:creator>
  <cp:lastModifiedBy>Milan Saniga</cp:lastModifiedBy>
  <cp:revision>418</cp:revision>
  <dcterms:created xsi:type="dcterms:W3CDTF">2002-09-18T07:49:51Z</dcterms:created>
  <dcterms:modified xsi:type="dcterms:W3CDTF">2021-11-04T13:02:14Z</dcterms:modified>
</cp:coreProperties>
</file>