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2" r:id="rId4"/>
    <p:sldId id="267" r:id="rId5"/>
    <p:sldId id="268" r:id="rId6"/>
    <p:sldId id="269" r:id="rId7"/>
    <p:sldId id="271" r:id="rId8"/>
    <p:sldId id="288" r:id="rId9"/>
    <p:sldId id="276" r:id="rId10"/>
    <p:sldId id="277" r:id="rId11"/>
    <p:sldId id="278" r:id="rId12"/>
    <p:sldId id="294" r:id="rId13"/>
    <p:sldId id="263" r:id="rId14"/>
    <p:sldId id="291" r:id="rId15"/>
    <p:sldId id="287" r:id="rId16"/>
    <p:sldId id="285" r:id="rId17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82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7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 ponu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alebo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19794" y="966650"/>
            <a:ext cx="9884819" cy="3396343"/>
          </a:xfrm>
        </p:spPr>
        <p:txBody>
          <a:bodyPr>
            <a:normAutofit/>
          </a:bodyPr>
          <a:lstStyle/>
          <a:p>
            <a:r>
              <a:rPr lang="sk-SK" sz="4800" b="1" dirty="0" smtClean="0">
                <a:cs typeface="Times New Roman" pitchFamily="18" charset="0"/>
              </a:rPr>
              <a:t>Prírode blízke hospodárenie</a:t>
            </a:r>
            <a:br>
              <a:rPr lang="sk-SK" sz="4800" b="1" dirty="0" smtClean="0">
                <a:cs typeface="Times New Roman" pitchFamily="18" charset="0"/>
              </a:rPr>
            </a:br>
            <a:r>
              <a:rPr lang="sk-SK" sz="4800" b="1" dirty="0" smtClean="0">
                <a:cs typeface="Times New Roman" pitchFamily="18" charset="0"/>
              </a:rPr>
              <a:t>v lesoch – základný predpoklad trvalo udržateľného hospodárenia</a:t>
            </a:r>
            <a:endParaRPr lang="sk-SK" sz="4800" b="1" dirty="0"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sk-SK" dirty="0" smtClean="0">
                <a:cs typeface="Times New Roman" pitchFamily="18" charset="0"/>
              </a:rPr>
              <a:t>Ing. Petra </a:t>
            </a:r>
            <a:r>
              <a:rPr lang="sk-SK" dirty="0" err="1" smtClean="0">
                <a:cs typeface="Times New Roman" pitchFamily="18" charset="0"/>
              </a:rPr>
              <a:t>Jankejová</a:t>
            </a:r>
            <a:endParaRPr lang="sk-SK" dirty="0" smtClean="0">
              <a:cs typeface="Times New Roman" pitchFamily="18" charset="0"/>
            </a:endParaRPr>
          </a:p>
          <a:p>
            <a:pPr algn="r"/>
            <a:r>
              <a:rPr lang="sk-SK" dirty="0" smtClean="0">
                <a:cs typeface="Times New Roman" pitchFamily="18" charset="0"/>
              </a:rPr>
              <a:t> LESY SR, š.p. Odštepný závod Prievidza</a:t>
            </a:r>
            <a:endParaRPr lang="sk-SK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05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342769" y="731521"/>
            <a:ext cx="10161844" cy="51797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k-SK" sz="3000" b="1" dirty="0" smtClean="0"/>
              <a:t>LESY SR, š.p. a </a:t>
            </a:r>
            <a:r>
              <a:rPr lang="sk-SK" sz="3000" b="1" dirty="0" err="1" smtClean="0"/>
              <a:t>Pro</a:t>
            </a:r>
            <a:r>
              <a:rPr lang="sk-SK" sz="3000" b="1" dirty="0" smtClean="0"/>
              <a:t> </a:t>
            </a:r>
            <a:r>
              <a:rPr lang="sk-SK" sz="3000" b="1" dirty="0" err="1" smtClean="0"/>
              <a:t>Silva</a:t>
            </a:r>
            <a:endParaRPr lang="sk-SK" sz="3000" b="1" dirty="0" smtClean="0"/>
          </a:p>
          <a:p>
            <a:pPr algn="just">
              <a:buNone/>
            </a:pPr>
            <a:endParaRPr lang="sk-SK" dirty="0" smtClean="0"/>
          </a:p>
          <a:p>
            <a:pPr algn="just"/>
            <a:r>
              <a:rPr lang="sk-SK" sz="1700" dirty="0" smtClean="0"/>
              <a:t>Významnú a veľmi rozhodujúcu úlohu pri podpore myšlienok PBHL z pozície LESY </a:t>
            </a:r>
            <a:r>
              <a:rPr lang="sk-SK" sz="1700" dirty="0"/>
              <a:t>SR, š.p</a:t>
            </a:r>
            <a:r>
              <a:rPr lang="sk-SK" sz="1700" dirty="0" smtClean="0"/>
              <a:t>. má </a:t>
            </a:r>
            <a:r>
              <a:rPr lang="sk-SK" sz="1700" b="1" dirty="0" smtClean="0">
                <a:solidFill>
                  <a:srgbClr val="FF0000"/>
                </a:solidFill>
              </a:rPr>
              <a:t>Ing. Rudolf </a:t>
            </a:r>
            <a:r>
              <a:rPr lang="sk-SK" sz="1700" b="1" dirty="0" err="1" smtClean="0">
                <a:solidFill>
                  <a:srgbClr val="FF0000"/>
                </a:solidFill>
              </a:rPr>
              <a:t>Bruchánik</a:t>
            </a:r>
            <a:r>
              <a:rPr lang="sk-SK" sz="1700" b="1" dirty="0" smtClean="0">
                <a:solidFill>
                  <a:srgbClr val="FF0000"/>
                </a:solidFill>
              </a:rPr>
              <a:t> - </a:t>
            </a:r>
            <a:r>
              <a:rPr lang="sk-SK" sz="1700" dirty="0" smtClean="0"/>
              <a:t>pestovateľ  GR. </a:t>
            </a:r>
          </a:p>
          <a:p>
            <a:pPr algn="just"/>
            <a:r>
              <a:rPr lang="sk-SK" sz="1700" dirty="0" smtClean="0"/>
              <a:t>S podporou vedenia GR aplikoval myšlienky PBHL v praxi zriaďovaním objektov PRO SILVA,  v súčasnosti viac ako 250 objektov s výmerou takmer 65000 ha.</a:t>
            </a:r>
          </a:p>
          <a:p>
            <a:pPr algn="just"/>
            <a:r>
              <a:rPr lang="sk-SK" sz="1700" b="1" dirty="0" smtClean="0"/>
              <a:t>V </a:t>
            </a:r>
            <a:r>
              <a:rPr lang="sk-SK" sz="1700" b="1" dirty="0"/>
              <a:t>rámci SR </a:t>
            </a:r>
            <a:r>
              <a:rPr lang="sk-SK" sz="1700" dirty="0" smtClean="0"/>
              <a:t>vzniklo </a:t>
            </a:r>
            <a:r>
              <a:rPr lang="sk-SK" sz="1700" b="1" dirty="0" smtClean="0"/>
              <a:t>5 demonštračných objektov Pro </a:t>
            </a:r>
            <a:r>
              <a:rPr lang="sk-SK" sz="1700" b="1" dirty="0" err="1" smtClean="0"/>
              <a:t>Silva</a:t>
            </a:r>
            <a:r>
              <a:rPr lang="sk-SK" sz="1700" dirty="0" smtClean="0"/>
              <a:t>, každý je špecifický pre danú lokalitu. Hlavným cieľom objektov bolo a je vzdelávanie pracovníkov lesníckej prevádzky hospodáriacich v podobných podmienkach.</a:t>
            </a:r>
          </a:p>
          <a:p>
            <a:pPr algn="just"/>
            <a:r>
              <a:rPr lang="sk-SK" sz="1700" b="1" dirty="0" smtClean="0"/>
              <a:t>Rok 2005 - </a:t>
            </a:r>
            <a:r>
              <a:rPr lang="sk-SK" sz="1700" dirty="0" smtClean="0"/>
              <a:t>nadobúda účinnosť Metodicko-organizačný pokyn k PBHL, ktorý predstavuje začiatok cieľavedomej a praktickej aplikácie v rámci celého podniku.</a:t>
            </a:r>
          </a:p>
          <a:p>
            <a:pPr algn="just"/>
            <a:r>
              <a:rPr lang="sk-SK" sz="1700" b="1" dirty="0" smtClean="0"/>
              <a:t>Rok 2010 -</a:t>
            </a:r>
            <a:r>
              <a:rPr lang="sk-SK" sz="1700" dirty="0" smtClean="0"/>
              <a:t> začína </a:t>
            </a:r>
            <a:r>
              <a:rPr lang="sk-SK" sz="1700" b="1" dirty="0" smtClean="0"/>
              <a:t>spolupráca LESY SR, š.p. s vyhotovovateľmi PSL </a:t>
            </a:r>
            <a:r>
              <a:rPr lang="sk-SK" sz="1700" dirty="0" smtClean="0"/>
              <a:t>pri návrhu hospodárskych opatrení k PBHL a začiatok označovania: </a:t>
            </a:r>
          </a:p>
          <a:p>
            <a:pPr algn="ctr">
              <a:buNone/>
            </a:pPr>
            <a:r>
              <a:rPr lang="sk-SK" sz="1700" dirty="0" smtClean="0">
                <a:solidFill>
                  <a:srgbClr val="FF0000"/>
                </a:solidFill>
              </a:rPr>
              <a:t> </a:t>
            </a:r>
            <a:r>
              <a:rPr lang="sk-SK" b="1" dirty="0" smtClean="0">
                <a:solidFill>
                  <a:srgbClr val="FF0000"/>
                </a:solidFill>
              </a:rPr>
              <a:t>„porast  </a:t>
            </a:r>
            <a:r>
              <a:rPr lang="sk-SK" b="1" dirty="0" err="1" smtClean="0">
                <a:solidFill>
                  <a:srgbClr val="FF0000"/>
                </a:solidFill>
              </a:rPr>
              <a:t>Pro</a:t>
            </a:r>
            <a:r>
              <a:rPr lang="sk-SK" b="1" dirty="0" smtClean="0">
                <a:solidFill>
                  <a:srgbClr val="FF0000"/>
                </a:solidFill>
              </a:rPr>
              <a:t> </a:t>
            </a:r>
            <a:r>
              <a:rPr lang="sk-SK" b="1" dirty="0" err="1" smtClean="0">
                <a:solidFill>
                  <a:srgbClr val="FF0000"/>
                </a:solidFill>
              </a:rPr>
              <a:t>Silva</a:t>
            </a:r>
            <a:r>
              <a:rPr lang="sk-SK" b="1" dirty="0" smtClean="0">
                <a:solidFill>
                  <a:srgbClr val="FF0000"/>
                </a:solidFill>
              </a:rPr>
              <a:t>“ v PSL</a:t>
            </a:r>
          </a:p>
        </p:txBody>
      </p:sp>
    </p:spTree>
    <p:extLst>
      <p:ext uri="{BB962C8B-B14F-4D97-AF65-F5344CB8AC3E}">
        <p14:creationId xmlns="" xmlns:p14="http://schemas.microsoft.com/office/powerpoint/2010/main" val="41172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632857" y="724931"/>
            <a:ext cx="9871755" cy="1077744"/>
          </a:xfrm>
        </p:spPr>
        <p:txBody>
          <a:bodyPr/>
          <a:lstStyle/>
          <a:p>
            <a:pPr algn="just"/>
            <a:r>
              <a:rPr lang="sk-SK" sz="1700" b="1" dirty="0" smtClean="0"/>
              <a:t>Rok 2014 - </a:t>
            </a:r>
            <a:r>
              <a:rPr lang="sk-SK" sz="1700" dirty="0" smtClean="0"/>
              <a:t>účinnosť nadobúda Metodický pokyn k vytváraniu trvalo viacetážových porastov, spolupráca LESY SR, š.p., NLC Zvolen a Vyhotovovatelia PSL: </a:t>
            </a:r>
          </a:p>
          <a:p>
            <a:pPr algn="ctr">
              <a:buNone/>
            </a:pPr>
            <a:r>
              <a:rPr lang="sk-SK" sz="1700" dirty="0" smtClean="0"/>
              <a:t>  začiatok označovania </a:t>
            </a:r>
            <a:r>
              <a:rPr lang="sk-SK" sz="1700" b="1" dirty="0" smtClean="0">
                <a:solidFill>
                  <a:srgbClr val="FF0000"/>
                </a:solidFill>
              </a:rPr>
              <a:t>„trvalo viacetážový porast alebo porast v </a:t>
            </a:r>
            <a:r>
              <a:rPr lang="sk-SK" sz="1700" b="1" dirty="0" err="1" smtClean="0">
                <a:solidFill>
                  <a:srgbClr val="FF0000"/>
                </a:solidFill>
              </a:rPr>
              <a:t>prebudove</a:t>
            </a:r>
            <a:r>
              <a:rPr lang="sk-SK" sz="1700" b="1" dirty="0" smtClean="0">
                <a:solidFill>
                  <a:srgbClr val="FF0000"/>
                </a:solidFill>
              </a:rPr>
              <a:t> na TVEP“ v PSL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713" y="1982697"/>
            <a:ext cx="9181372" cy="3639627"/>
          </a:xfrm>
          <a:prstGeom prst="rect">
            <a:avLst/>
          </a:prstGeom>
        </p:spPr>
      </p:pic>
      <p:sp>
        <p:nvSpPr>
          <p:cNvPr id="8" name="Ovál 7"/>
          <p:cNvSpPr/>
          <p:nvPr/>
        </p:nvSpPr>
        <p:spPr>
          <a:xfrm>
            <a:off x="2891481" y="2627871"/>
            <a:ext cx="584887" cy="6507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vál 8"/>
          <p:cNvSpPr/>
          <p:nvPr/>
        </p:nvSpPr>
        <p:spPr>
          <a:xfrm>
            <a:off x="10025448" y="4975654"/>
            <a:ext cx="881449" cy="4366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="" xmlns:p14="http://schemas.microsoft.com/office/powerpoint/2010/main" val="59500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800" b="1" dirty="0" smtClean="0"/>
              <a:t>Objekty </a:t>
            </a:r>
            <a:r>
              <a:rPr lang="sk-SK" sz="2800" b="1" dirty="0" err="1" smtClean="0"/>
              <a:t>Pro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Silva</a:t>
            </a:r>
            <a:endParaRPr lang="sk-SK" sz="28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632857" y="1632857"/>
            <a:ext cx="9966960" cy="4278365"/>
          </a:xfrm>
        </p:spPr>
        <p:txBody>
          <a:bodyPr/>
          <a:lstStyle/>
          <a:p>
            <a:r>
              <a:rPr lang="sk-SK" sz="1700" dirty="0" smtClean="0"/>
              <a:t>každý objekt </a:t>
            </a:r>
            <a:r>
              <a:rPr lang="sk-SK" sz="1700" dirty="0" err="1" smtClean="0"/>
              <a:t>Pro</a:t>
            </a:r>
            <a:r>
              <a:rPr lang="sk-SK" sz="1700" dirty="0" smtClean="0"/>
              <a:t> </a:t>
            </a:r>
            <a:r>
              <a:rPr lang="sk-SK" sz="1700" dirty="0" err="1" smtClean="0"/>
              <a:t>Silva</a:t>
            </a:r>
            <a:r>
              <a:rPr lang="sk-SK" sz="1700" dirty="0" smtClean="0"/>
              <a:t> má vlastnú dokumentáciu:</a:t>
            </a:r>
          </a:p>
          <a:p>
            <a:pPr>
              <a:buNone/>
            </a:pPr>
            <a:r>
              <a:rPr lang="sk-SK" sz="1700" dirty="0" smtClean="0"/>
              <a:t>- príslušnosť k hospodárskemu subjektu, názov, výmera</a:t>
            </a:r>
          </a:p>
          <a:p>
            <a:pPr>
              <a:buNone/>
            </a:pPr>
            <a:r>
              <a:rPr lang="sk-SK" sz="1700" dirty="0" smtClean="0"/>
              <a:t>- meno osoby zodpovednej za hospodárenie a                        </a:t>
            </a:r>
            <a:r>
              <a:rPr lang="sk-SK" sz="1700" b="1" i="1" dirty="0" smtClean="0"/>
              <a:t>Objekt </a:t>
            </a:r>
            <a:r>
              <a:rPr lang="sk-SK" sz="1700" b="1" i="1" dirty="0" err="1" smtClean="0"/>
              <a:t>Pro</a:t>
            </a:r>
            <a:r>
              <a:rPr lang="sk-SK" sz="1700" b="1" i="1" dirty="0" smtClean="0"/>
              <a:t> </a:t>
            </a:r>
            <a:r>
              <a:rPr lang="sk-SK" sz="1700" b="1" i="1" dirty="0" err="1" smtClean="0"/>
              <a:t>Silva</a:t>
            </a:r>
            <a:r>
              <a:rPr lang="sk-SK" sz="1700" b="1" i="1" dirty="0" smtClean="0"/>
              <a:t> </a:t>
            </a:r>
            <a:r>
              <a:rPr lang="sk-SK" sz="1700" b="1" i="1" dirty="0" err="1" smtClean="0"/>
              <a:t>Mankovec</a:t>
            </a:r>
            <a:endParaRPr lang="sk-SK" sz="1700" b="1" i="1" dirty="0" smtClean="0"/>
          </a:p>
          <a:p>
            <a:pPr>
              <a:buNone/>
            </a:pPr>
            <a:r>
              <a:rPr lang="sk-SK" sz="1700" dirty="0" smtClean="0"/>
              <a:t>osoby vykonávajúcej odborný dohľad</a:t>
            </a:r>
          </a:p>
          <a:p>
            <a:pPr>
              <a:buNone/>
            </a:pPr>
            <a:r>
              <a:rPr lang="sk-SK" sz="1700" dirty="0" smtClean="0"/>
              <a:t>- zápisník so základnými údajmi o objekte </a:t>
            </a:r>
          </a:p>
          <a:p>
            <a:pPr>
              <a:buNone/>
            </a:pPr>
            <a:r>
              <a:rPr lang="sk-SK" sz="1700" dirty="0" smtClean="0"/>
              <a:t>- opis porastov a plán hospodárskych opatrení </a:t>
            </a:r>
          </a:p>
          <a:p>
            <a:pPr>
              <a:buNone/>
            </a:pPr>
            <a:r>
              <a:rPr lang="sk-SK" sz="1700" dirty="0" smtClean="0"/>
              <a:t>v JPRL objektu </a:t>
            </a:r>
            <a:r>
              <a:rPr lang="sk-SK" sz="1700" dirty="0" err="1" smtClean="0"/>
              <a:t>Pro</a:t>
            </a:r>
            <a:r>
              <a:rPr lang="sk-SK" sz="1700" dirty="0" smtClean="0"/>
              <a:t> </a:t>
            </a:r>
            <a:r>
              <a:rPr lang="sk-SK" sz="1700" dirty="0" err="1" smtClean="0"/>
              <a:t>Silva</a:t>
            </a:r>
            <a:endParaRPr lang="sk-SK" sz="1700" dirty="0" smtClean="0"/>
          </a:p>
          <a:p>
            <a:pPr>
              <a:buNone/>
            </a:pPr>
            <a:r>
              <a:rPr lang="sk-SK" sz="1700" dirty="0" smtClean="0"/>
              <a:t>- porastová mapa s vyznačeným obje</a:t>
            </a:r>
            <a:r>
              <a:rPr lang="sk-SK" dirty="0" smtClean="0"/>
              <a:t>ktom </a:t>
            </a:r>
          </a:p>
          <a:p>
            <a:pPr>
              <a:buFontTx/>
              <a:buChar char="-"/>
            </a:pPr>
            <a:endParaRPr lang="sk-SK" dirty="0" smtClean="0"/>
          </a:p>
          <a:p>
            <a:pPr>
              <a:buFontTx/>
              <a:buChar char="-"/>
            </a:pPr>
            <a:endParaRPr lang="sk-SK" dirty="0" smtClean="0"/>
          </a:p>
          <a:p>
            <a:pPr>
              <a:buNone/>
            </a:pPr>
            <a:r>
              <a:rPr lang="sk-SK" sz="1700" dirty="0" smtClean="0"/>
              <a:t>OZ Prievidza – 17 objektov </a:t>
            </a:r>
            <a:r>
              <a:rPr lang="sk-SK" sz="1700" dirty="0" err="1" smtClean="0"/>
              <a:t>Pro</a:t>
            </a:r>
            <a:r>
              <a:rPr lang="sk-SK" sz="1700" dirty="0" smtClean="0"/>
              <a:t> </a:t>
            </a:r>
            <a:r>
              <a:rPr lang="sk-SK" sz="1700" dirty="0" err="1" smtClean="0"/>
              <a:t>Silva</a:t>
            </a:r>
            <a:endParaRPr lang="sk-SK" sz="1700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859" y="2821576"/>
            <a:ext cx="4683979" cy="3706205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1671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45920" y="496389"/>
            <a:ext cx="10241280" cy="600890"/>
          </a:xfrm>
        </p:spPr>
        <p:txBody>
          <a:bodyPr>
            <a:noAutofit/>
          </a:bodyPr>
          <a:lstStyle/>
          <a:p>
            <a:pPr algn="ctr"/>
            <a:r>
              <a:rPr lang="sk-SK" sz="2200" b="1" dirty="0" smtClean="0"/>
              <a:t>PBHL je v LESOCH SR, š.p. uplatňované s nasledovnými princípmi a cieľmi:</a:t>
            </a:r>
            <a:br>
              <a:rPr lang="sk-SK" sz="2200" b="1" dirty="0" smtClean="0"/>
            </a:br>
            <a:endParaRPr lang="sk-SK" sz="2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23405" y="1188720"/>
            <a:ext cx="10842172" cy="5669279"/>
          </a:xfrm>
        </p:spPr>
        <p:txBody>
          <a:bodyPr>
            <a:noAutofit/>
          </a:bodyPr>
          <a:lstStyle/>
          <a:p>
            <a:pPr lvl="0" algn="just"/>
            <a:r>
              <a:rPr lang="sk-SK" sz="1600" b="1" dirty="0" smtClean="0"/>
              <a:t>Tvorba zmiešaných lesov</a:t>
            </a:r>
            <a:r>
              <a:rPr lang="sk-SK" sz="1600" dirty="0" smtClean="0"/>
              <a:t> </a:t>
            </a:r>
            <a:r>
              <a:rPr lang="sk-SK" sz="1300" dirty="0" smtClean="0"/>
              <a:t>(ekologická stabilita, biodiverzita, zlepšenie lesnej klímy, vyrovnanosť drevnej produkcie)</a:t>
            </a:r>
            <a:r>
              <a:rPr lang="sk-SK" sz="1400" dirty="0" smtClean="0"/>
              <a:t>.</a:t>
            </a:r>
          </a:p>
          <a:p>
            <a:pPr lvl="0" algn="just"/>
            <a:r>
              <a:rPr lang="sk-SK" sz="1600" b="1" dirty="0" smtClean="0"/>
              <a:t>Obnovenie prírodnej štruktúry</a:t>
            </a:r>
            <a:r>
              <a:rPr lang="sk-SK" sz="1600" dirty="0" smtClean="0"/>
              <a:t> </a:t>
            </a:r>
            <a:r>
              <a:rPr lang="sk-SK" sz="1300" dirty="0" smtClean="0"/>
              <a:t>(prirodzené lesné spoločenstvá s ponechanými starými stromami a mŕtvym stojacim a ležiacim drevom, viacvrstvová výstavba).</a:t>
            </a:r>
          </a:p>
          <a:p>
            <a:pPr lvl="0" algn="just"/>
            <a:r>
              <a:rPr lang="sk-SK" sz="1600" b="1" dirty="0" smtClean="0"/>
              <a:t>Zvyšovanie genetickej diverzity</a:t>
            </a:r>
            <a:r>
              <a:rPr lang="sk-SK" sz="1600" dirty="0" smtClean="0"/>
              <a:t> </a:t>
            </a:r>
            <a:r>
              <a:rPr lang="sk-SK" sz="1300" dirty="0" smtClean="0"/>
              <a:t>(zachovanie kontinuity medzi generáciami lesa,  adaptácia k zmenám prostredia a klímy).</a:t>
            </a:r>
          </a:p>
          <a:p>
            <a:pPr lvl="0" algn="just"/>
            <a:r>
              <a:rPr lang="sk-SK" sz="1600" b="1" dirty="0" smtClean="0"/>
              <a:t>Prirodzená druhová skladba</a:t>
            </a:r>
            <a:r>
              <a:rPr lang="sk-SK" sz="1600" dirty="0" smtClean="0"/>
              <a:t> </a:t>
            </a:r>
            <a:r>
              <a:rPr lang="sk-SK" sz="1300" dirty="0" smtClean="0"/>
              <a:t>(druhová diverzita, uprednostňovanie pôvodných drevín, podpora zriedkavým a ohrozeným drevinám).</a:t>
            </a:r>
          </a:p>
          <a:p>
            <a:pPr lvl="0" algn="just"/>
            <a:r>
              <a:rPr lang="sk-SK" sz="1600" b="1" dirty="0" smtClean="0"/>
              <a:t>Uprednostňovanie prirodzenej obnovy</a:t>
            </a:r>
            <a:r>
              <a:rPr lang="sk-SK" sz="1600" dirty="0" smtClean="0"/>
              <a:t> </a:t>
            </a:r>
            <a:r>
              <a:rPr lang="sk-SK" sz="1300" dirty="0" smtClean="0"/>
              <a:t>(cielené využívanie prírodných procesov, viacúrovňová štruktúra lesného porastu, racionalizácia nákladov obnovy lesa).</a:t>
            </a:r>
          </a:p>
          <a:p>
            <a:pPr lvl="0" algn="just"/>
            <a:r>
              <a:rPr lang="sk-SK" sz="1600" b="1" dirty="0" smtClean="0"/>
              <a:t>Pestovanie porastovej zásoby</a:t>
            </a:r>
            <a:r>
              <a:rPr lang="sk-SK" sz="1400" dirty="0" smtClean="0"/>
              <a:t> </a:t>
            </a:r>
            <a:r>
              <a:rPr lang="sk-SK" sz="1300" dirty="0" smtClean="0"/>
              <a:t>(optimalizácia drevných zásob, zvyšovanie hodnotového prírastku, skvalitnenie produkcie,  ekologická stabilita).</a:t>
            </a:r>
          </a:p>
          <a:p>
            <a:pPr lvl="0" algn="just"/>
            <a:r>
              <a:rPr lang="sk-SK" sz="1600" b="1" dirty="0" smtClean="0"/>
              <a:t>Ťažba cieľových stromov</a:t>
            </a:r>
            <a:r>
              <a:rPr lang="sk-SK" sz="1600" dirty="0" smtClean="0"/>
              <a:t> </a:t>
            </a:r>
            <a:r>
              <a:rPr lang="sk-SK" sz="1300" dirty="0" smtClean="0"/>
              <a:t>(hodnotová produkcia, vyrovnanosť ťažby, zvýšenie výnosov). </a:t>
            </a:r>
          </a:p>
          <a:p>
            <a:pPr lvl="0" algn="just"/>
            <a:r>
              <a:rPr lang="sk-SK" sz="1600" b="1" dirty="0" smtClean="0"/>
              <a:t>Zvyšovanie ekologickej stability</a:t>
            </a:r>
            <a:r>
              <a:rPr lang="sk-SK" sz="1600" dirty="0" smtClean="0"/>
              <a:t> </a:t>
            </a:r>
            <a:r>
              <a:rPr lang="sk-SK" sz="1300" dirty="0" smtClean="0"/>
              <a:t>(redukcia abiotických a biotických škodcov, obmedzenie kalamít, stabilita produkcie).</a:t>
            </a:r>
          </a:p>
          <a:p>
            <a:pPr lvl="0" algn="just"/>
            <a:r>
              <a:rPr lang="sk-SK" sz="1600" b="1" dirty="0" smtClean="0"/>
              <a:t>Diferenciácia porastovej štruktúry</a:t>
            </a:r>
            <a:r>
              <a:rPr lang="sk-SK" sz="1600" dirty="0" smtClean="0"/>
              <a:t> </a:t>
            </a:r>
            <a:r>
              <a:rPr lang="sk-SK" sz="1300" dirty="0" smtClean="0"/>
              <a:t>(</a:t>
            </a:r>
            <a:r>
              <a:rPr lang="sk-SK" sz="1300" dirty="0" err="1" smtClean="0"/>
              <a:t>rôznoveké</a:t>
            </a:r>
            <a:r>
              <a:rPr lang="sk-SK" sz="1300" dirty="0" smtClean="0"/>
              <a:t>, rôznorodé, etážové porasty, </a:t>
            </a:r>
            <a:r>
              <a:rPr lang="sk-SK" sz="1300" dirty="0" err="1" smtClean="0"/>
              <a:t>autoredukcia</a:t>
            </a:r>
            <a:r>
              <a:rPr lang="sk-SK" sz="1300" dirty="0" smtClean="0"/>
              <a:t> vo vývojových štádiách, racionalizácia nákladov vo výchove, rekreačná a estetická funkcia lesa).</a:t>
            </a:r>
          </a:p>
          <a:p>
            <a:pPr lvl="0" algn="just"/>
            <a:r>
              <a:rPr lang="sk-SK" sz="1600" b="1" dirty="0" smtClean="0"/>
              <a:t>Zlepšovanie porastového prostredia</a:t>
            </a:r>
            <a:r>
              <a:rPr lang="sk-SK" sz="1600" dirty="0" smtClean="0"/>
              <a:t> </a:t>
            </a:r>
            <a:r>
              <a:rPr lang="sk-SK" sz="1300" dirty="0" smtClean="0"/>
              <a:t>(zvyšovanie produkčnosti pôdy, zlepšenie kvality vôd, spätný vplyv lesa na krajinu).</a:t>
            </a:r>
          </a:p>
          <a:p>
            <a:pPr lvl="0" algn="just"/>
            <a:r>
              <a:rPr lang="sk-SK" sz="1600" b="1" dirty="0" smtClean="0"/>
              <a:t>Ekologizácia ťažbových a približovacích postupov</a:t>
            </a:r>
            <a:r>
              <a:rPr lang="sk-SK" sz="1600" dirty="0" smtClean="0"/>
              <a:t> </a:t>
            </a:r>
            <a:r>
              <a:rPr lang="sk-SK" sz="1300" dirty="0" smtClean="0"/>
              <a:t>(ergonómia). </a:t>
            </a:r>
          </a:p>
          <a:p>
            <a:pPr algn="r">
              <a:buNone/>
            </a:pPr>
            <a:r>
              <a:rPr lang="sk-SK" sz="1200" dirty="0" smtClean="0"/>
              <a:t>V zátvorke je uvedené, ako tieto princípy a ciele vplývajú na stav lesa a na zabezpečenie záujmov verejnosti.</a:t>
            </a:r>
            <a:endParaRPr lang="sk-SK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0057" y="624110"/>
            <a:ext cx="9414555" cy="878119"/>
          </a:xfrm>
        </p:spPr>
        <p:txBody>
          <a:bodyPr>
            <a:normAutofit/>
          </a:bodyPr>
          <a:lstStyle/>
          <a:p>
            <a:pPr algn="ctr"/>
            <a:r>
              <a:rPr lang="sk-SK" sz="2800" b="1" dirty="0" smtClean="0"/>
              <a:t>Výsledok prírode blízkeho hospodárenia v lesoch</a:t>
            </a:r>
            <a:endParaRPr lang="sk-SK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7098" y="1384663"/>
            <a:ext cx="10198326" cy="450043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sk-SK" sz="1700" dirty="0" smtClean="0"/>
              <a:t>    </a:t>
            </a:r>
          </a:p>
          <a:p>
            <a:pPr algn="just"/>
            <a:r>
              <a:rPr lang="sk-SK" dirty="0" smtClean="0"/>
              <a:t>PBHL sa realizuje na princípe výberu, orientovaného na jednotlivé stromy alebo skupiny stromov malých výmer s cieľom zabezpečenia diferencovanej hrúbkovej, výškovej a vekovej štruktúry, kvality, stability a diverzity lesných porastov. </a:t>
            </a:r>
          </a:p>
          <a:p>
            <a:pPr algn="just"/>
            <a:r>
              <a:rPr lang="sk-SK" b="1" dirty="0" smtClean="0"/>
              <a:t>V závislosti na prírodných, terénnych a </a:t>
            </a:r>
            <a:r>
              <a:rPr lang="sk-SK" b="1" dirty="0" err="1" smtClean="0"/>
              <a:t>stanovištných</a:t>
            </a:r>
            <a:r>
              <a:rPr lang="sk-SK" b="1" dirty="0" smtClean="0"/>
              <a:t> podmienkach, v ktorých sa uplatňujú, sú ich výsledkom:</a:t>
            </a:r>
          </a:p>
          <a:p>
            <a:pPr marL="0" indent="0" algn="just">
              <a:buNone/>
            </a:pPr>
            <a:endParaRPr lang="sk-SK" dirty="0" smtClean="0"/>
          </a:p>
          <a:p>
            <a:pPr algn="just"/>
            <a:r>
              <a:rPr lang="sk-SK" b="1" dirty="0" smtClean="0">
                <a:solidFill>
                  <a:srgbClr val="FF0000"/>
                </a:solidFill>
              </a:rPr>
              <a:t>Výberkové porasty </a:t>
            </a:r>
            <a:r>
              <a:rPr lang="sk-SK" dirty="0" smtClean="0"/>
              <a:t>s priestorovým </a:t>
            </a:r>
            <a:r>
              <a:rPr lang="sk-SK" dirty="0" err="1" smtClean="0"/>
              <a:t>zápojom</a:t>
            </a:r>
            <a:r>
              <a:rPr lang="sk-SK" dirty="0" smtClean="0"/>
              <a:t>, v ktorých sú stromy alebo skupiny stromov nepretržite </a:t>
            </a:r>
            <a:r>
              <a:rPr lang="sk-SK" dirty="0" err="1" smtClean="0"/>
              <a:t>usporiadené</a:t>
            </a:r>
            <a:r>
              <a:rPr lang="sk-SK" dirty="0" smtClean="0"/>
              <a:t> nad sebou alebo vedľa seba do výmery 0,10 ha.</a:t>
            </a:r>
          </a:p>
          <a:p>
            <a:pPr algn="just"/>
            <a:r>
              <a:rPr lang="sk-SK" b="1" dirty="0" smtClean="0">
                <a:solidFill>
                  <a:srgbClr val="FF0000"/>
                </a:solidFill>
              </a:rPr>
              <a:t>Trvalo viacetážové porasty</a:t>
            </a:r>
            <a:r>
              <a:rPr lang="sk-SK" b="1" dirty="0" smtClean="0"/>
              <a:t> </a:t>
            </a:r>
            <a:r>
              <a:rPr lang="sk-SK" dirty="0" smtClean="0"/>
              <a:t>s viacvrstvovým </a:t>
            </a:r>
            <a:r>
              <a:rPr lang="sk-SK" dirty="0" err="1" smtClean="0"/>
              <a:t>zápojom</a:t>
            </a:r>
            <a:r>
              <a:rPr lang="sk-SK" dirty="0" smtClean="0"/>
              <a:t>, v ktorých sa </a:t>
            </a:r>
            <a:r>
              <a:rPr lang="sk-SK" dirty="0" err="1" smtClean="0"/>
              <a:t>etáže</a:t>
            </a:r>
            <a:r>
              <a:rPr lang="sk-SK" dirty="0" smtClean="0"/>
              <a:t> rôzneho veku nachádzajú dlhodobo nad sebou alebo vedľa seba do výmery 0,20 ha.</a:t>
            </a:r>
          </a:p>
          <a:p>
            <a:pPr algn="just"/>
            <a:r>
              <a:rPr lang="sk-SK" b="1" dirty="0" smtClean="0">
                <a:solidFill>
                  <a:srgbClr val="FF0000"/>
                </a:solidFill>
              </a:rPr>
              <a:t>Mozaikovité porasty</a:t>
            </a:r>
            <a:r>
              <a:rPr lang="sk-SK" b="1" dirty="0" smtClean="0"/>
              <a:t> </a:t>
            </a:r>
            <a:r>
              <a:rPr lang="sk-SK" dirty="0" smtClean="0"/>
              <a:t>so stupňovitým </a:t>
            </a:r>
            <a:r>
              <a:rPr lang="sk-SK" dirty="0" err="1" smtClean="0"/>
              <a:t>zápojom</a:t>
            </a:r>
            <a:r>
              <a:rPr lang="sk-SK" dirty="0" smtClean="0"/>
              <a:t>, v ktorých sa </a:t>
            </a:r>
            <a:r>
              <a:rPr lang="sk-SK" dirty="0" err="1" smtClean="0"/>
              <a:t>etáže</a:t>
            </a:r>
            <a:r>
              <a:rPr lang="sk-SK" dirty="0" smtClean="0"/>
              <a:t> resp. skupiny rôzneho veku nachádzajú dlhodobo vedľa seba na malých plochách do výmery 0,20 ha.</a:t>
            </a:r>
          </a:p>
          <a:p>
            <a:pPr algn="just"/>
            <a:r>
              <a:rPr lang="sk-SK" b="1" dirty="0" smtClean="0">
                <a:solidFill>
                  <a:srgbClr val="FF0000"/>
                </a:solidFill>
              </a:rPr>
              <a:t>Trvalo plošne, výškovo a vekovo diferencované porasty</a:t>
            </a:r>
            <a:r>
              <a:rPr lang="sk-SK" dirty="0" smtClean="0"/>
              <a:t>, ktoré sa formujú po realizácii </a:t>
            </a:r>
            <a:r>
              <a:rPr lang="sk-SK" dirty="0" err="1" smtClean="0"/>
              <a:t>clonných</a:t>
            </a:r>
            <a:r>
              <a:rPr lang="sk-SK" dirty="0" smtClean="0"/>
              <a:t> rubov v lanovkových terénoch, v ktorých sa skupiny (pásy) rôzneho veku nachádzajú vedľa seba na plochách so šírkou do priemernej výšky porastu.</a:t>
            </a:r>
          </a:p>
          <a:p>
            <a:pPr>
              <a:buNone/>
            </a:pPr>
            <a:endParaRPr lang="sk-SK" sz="1700" dirty="0" smtClean="0"/>
          </a:p>
          <a:p>
            <a:pPr>
              <a:buNone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89612" y="637171"/>
            <a:ext cx="4297679" cy="695240"/>
          </a:xfrm>
        </p:spPr>
        <p:txBody>
          <a:bodyPr>
            <a:normAutofit/>
          </a:bodyPr>
          <a:lstStyle/>
          <a:p>
            <a:r>
              <a:rPr lang="sk-SK" sz="2800" b="1" i="1" dirty="0" smtClean="0"/>
              <a:t>Čo povedať na záver?</a:t>
            </a:r>
            <a:endParaRPr lang="sk-SK" sz="2800" b="1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58091" y="2011680"/>
            <a:ext cx="10528662" cy="4206240"/>
          </a:xfrm>
        </p:spPr>
        <p:txBody>
          <a:bodyPr>
            <a:normAutofit/>
          </a:bodyPr>
          <a:lstStyle/>
          <a:p>
            <a:pPr algn="just"/>
            <a:r>
              <a:rPr lang="sk-SK" b="1" dirty="0" smtClean="0"/>
              <a:t>Prioritou do budúcnosti zostáva zachovať trvalo udržateľné hospodárenie v lesoch! </a:t>
            </a:r>
          </a:p>
          <a:p>
            <a:pPr algn="just"/>
            <a:r>
              <a:rPr lang="sk-SK" dirty="0" smtClean="0"/>
              <a:t>Na základe súčasných poznatkov je jednou zo </a:t>
            </a:r>
            <a:r>
              <a:rPr lang="sk-SK" dirty="0"/>
              <a:t>správnych ciest </a:t>
            </a:r>
            <a:r>
              <a:rPr lang="sk-SK" b="1" dirty="0"/>
              <a:t>prírode blízke </a:t>
            </a:r>
            <a:r>
              <a:rPr lang="sk-SK" b="1" dirty="0" smtClean="0"/>
              <a:t>hospodárenie, </a:t>
            </a:r>
            <a:r>
              <a:rPr lang="sk-SK" dirty="0" smtClean="0"/>
              <a:t>ktoré vychádza  z poznania prírodných procesov.</a:t>
            </a:r>
            <a:endParaRPr lang="sk-SK" dirty="0"/>
          </a:p>
          <a:p>
            <a:pPr marL="0" indent="0" algn="just">
              <a:buNone/>
            </a:pPr>
            <a:endParaRPr lang="sk-SK" dirty="0" smtClean="0"/>
          </a:p>
          <a:p>
            <a:pPr algn="just"/>
            <a:r>
              <a:rPr lang="sk-SK" dirty="0" smtClean="0"/>
              <a:t>Les je živá kniha, z ktorej by sme sa mali učiť!</a:t>
            </a:r>
          </a:p>
          <a:p>
            <a:pPr algn="just"/>
            <a:r>
              <a:rPr lang="sk-SK" dirty="0" smtClean="0"/>
              <a:t>Čítajme knihu prírody správne a naše lesy zachovajme budúcim generáciám v zmysle hesla otca lesníctva J.D. </a:t>
            </a:r>
            <a:r>
              <a:rPr lang="sk-SK" dirty="0" err="1" smtClean="0"/>
              <a:t>Matejovie</a:t>
            </a:r>
            <a:r>
              <a:rPr lang="sk-SK" dirty="0" smtClean="0"/>
              <a:t>: </a:t>
            </a:r>
          </a:p>
          <a:p>
            <a:pPr marL="0" indent="0" algn="just">
              <a:buNone/>
            </a:pPr>
            <a:endParaRPr lang="sk-SK" dirty="0" smtClean="0"/>
          </a:p>
          <a:p>
            <a:pPr algn="just">
              <a:buNone/>
            </a:pPr>
            <a:r>
              <a:rPr lang="sk-SK" sz="1900" b="1" i="1" dirty="0" smtClean="0">
                <a:solidFill>
                  <a:srgbClr val="FF0000"/>
                </a:solidFill>
              </a:rPr>
              <a:t>      </a:t>
            </a:r>
            <a:r>
              <a:rPr lang="sk-SK" sz="2000" b="1" i="1" dirty="0" smtClean="0">
                <a:solidFill>
                  <a:srgbClr val="FF0000"/>
                </a:solidFill>
              </a:rPr>
              <a:t>„Zachovať lesy potomstvu, lebo oni sú predpokladom udržania života na Zemi.“</a:t>
            </a:r>
          </a:p>
          <a:p>
            <a:pPr algn="just"/>
            <a:endParaRPr lang="sk-SK" dirty="0" smtClean="0"/>
          </a:p>
          <a:p>
            <a:pPr algn="just">
              <a:buNone/>
            </a:pPr>
            <a:endParaRPr lang="sk-SK" dirty="0" smtClean="0"/>
          </a:p>
          <a:p>
            <a:pPr algn="just"/>
            <a:endParaRPr lang="sk-SK" dirty="0" smtClean="0"/>
          </a:p>
          <a:p>
            <a:endParaRPr lang="sk-SK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18172" y="0"/>
            <a:ext cx="2873828" cy="1915885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57107" y="770709"/>
            <a:ext cx="8768242" cy="493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ovéPole 2"/>
          <p:cNvSpPr txBox="1"/>
          <p:nvPr/>
        </p:nvSpPr>
        <p:spPr>
          <a:xfrm>
            <a:off x="3618411" y="1149531"/>
            <a:ext cx="3315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2">
                    <a:lumMod val="50000"/>
                  </a:schemeClr>
                </a:solidFill>
              </a:rPr>
              <a:t>Ďakujem Vám za pozornosť.</a:t>
            </a:r>
            <a:endParaRPr lang="sk-SK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16908" y="712694"/>
            <a:ext cx="10166081" cy="5505225"/>
          </a:xfrm>
        </p:spPr>
        <p:txBody>
          <a:bodyPr>
            <a:normAutofit/>
          </a:bodyPr>
          <a:lstStyle/>
          <a:p>
            <a:endParaRPr lang="sk-SK" dirty="0" smtClean="0"/>
          </a:p>
          <a:p>
            <a:pPr algn="just"/>
            <a:r>
              <a:rPr lang="sk-SK" sz="1700" b="1" dirty="0" smtClean="0"/>
              <a:t>Prírode blízke spôsoby obhospodarovania lesov, či prírode blízke hospodárenie v lesoch (PBHL) </a:t>
            </a:r>
            <a:r>
              <a:rPr lang="sk-SK" sz="1700" dirty="0" smtClean="0"/>
              <a:t>– slovné spojenia, ktoré dnes počujeme zo všetkých strán. </a:t>
            </a:r>
          </a:p>
          <a:p>
            <a:endParaRPr lang="sk-SK" sz="1700" b="1" i="1" dirty="0" smtClean="0"/>
          </a:p>
          <a:p>
            <a:r>
              <a:rPr lang="sk-SK" sz="1700" b="1" i="1" dirty="0" smtClean="0"/>
              <a:t>Ale sú tieto slovné spojenia nové, alebo sme sa s nimi už niekedy stretli?</a:t>
            </a:r>
          </a:p>
          <a:p>
            <a:pPr algn="just">
              <a:buNone/>
            </a:pPr>
            <a:r>
              <a:rPr lang="sk-SK" sz="1700" dirty="0" smtClean="0"/>
              <a:t>      Príroda a v nej prebiehajúce prírodné procesy nám ukazujú, akým smerom by sme sa mali pri starostlivosti o lesy uberať. Našim cieľom je </a:t>
            </a:r>
            <a:r>
              <a:rPr lang="sk-SK" sz="1700" b="1" dirty="0" smtClean="0"/>
              <a:t>trvalo udržateľné hospodárenie v lesoch</a:t>
            </a:r>
            <a:r>
              <a:rPr lang="sk-SK" sz="1700" dirty="0" smtClean="0"/>
              <a:t>, čiže hospodárenie v lesoch takým spôsobom a v takom rozsahu, aby sa zachovala ich biologická diverzita, odolnosť, produkčná a obnovná schopnosť, životnosť a schopnosť plniť funkcie lesov.</a:t>
            </a:r>
          </a:p>
          <a:p>
            <a:pPr algn="just">
              <a:buNone/>
            </a:pPr>
            <a:r>
              <a:rPr lang="sk-SK" sz="1700" dirty="0" smtClean="0"/>
              <a:t>      A práve </a:t>
            </a:r>
            <a:r>
              <a:rPr lang="sk-SK" sz="1700" b="1" dirty="0" smtClean="0"/>
              <a:t>aplikácia PBHL v praxi</a:t>
            </a:r>
            <a:r>
              <a:rPr lang="sk-SK" sz="1700" dirty="0" smtClean="0"/>
              <a:t> predstavuje a bude predstavovať </a:t>
            </a:r>
            <a:r>
              <a:rPr lang="sk-SK" sz="1700" b="1" dirty="0" smtClean="0"/>
              <a:t>budúcnosť lesníctva </a:t>
            </a:r>
            <a:r>
              <a:rPr lang="sk-SK" sz="1700" dirty="0" smtClean="0"/>
              <a:t>nielen na Slovensku.</a:t>
            </a:r>
            <a:r>
              <a:rPr lang="sk-SK" sz="1600" dirty="0"/>
              <a:t> Klimatické zmeny sú v súčasnosti najvýznamnejší faktor podmieňujúci použitie princípov </a:t>
            </a:r>
            <a:r>
              <a:rPr lang="sk-SK" sz="1600" dirty="0" smtClean="0"/>
              <a:t>PBHL, ktoré p</a:t>
            </a:r>
            <a:r>
              <a:rPr lang="sk-SK" sz="1700" dirty="0" smtClean="0"/>
              <a:t>rináša aj zlepšenie </a:t>
            </a:r>
            <a:r>
              <a:rPr lang="sk-SK" sz="1700" dirty="0" err="1" smtClean="0"/>
              <a:t>mimoprodukčných</a:t>
            </a:r>
            <a:r>
              <a:rPr lang="sk-SK" sz="1700" dirty="0" smtClean="0"/>
              <a:t> funkcií lesa – ekologických a spoločenských, čo má pozitívny vplyv najmä vo vzťahu k verejnosti.</a:t>
            </a:r>
          </a:p>
          <a:p>
            <a:pPr algn="just">
              <a:buNone/>
            </a:pPr>
            <a:r>
              <a:rPr lang="sk-SK" sz="1700" dirty="0" smtClean="0"/>
              <a:t>      Verejnosti, ktorá dnes veľmi negatívne vníma realizovanie akýchkoľvek hospodárskych zásahov v lese, pričom si vôbec neuvedomuje, že drevo je obnoviteľná surovina a stretávajú sa s ním a využívajú ho každý deň!</a:t>
            </a:r>
          </a:p>
          <a:p>
            <a:pPr algn="just">
              <a:buNone/>
            </a:pPr>
            <a:endParaRPr lang="sk-SK" sz="1700" dirty="0" smtClean="0"/>
          </a:p>
          <a:p>
            <a:endParaRPr lang="sk-SK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89212" y="1317812"/>
            <a:ext cx="8915400" cy="45934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k-SK" dirty="0" smtClean="0"/>
              <a:t>     </a:t>
            </a:r>
          </a:p>
          <a:p>
            <a:pPr algn="just">
              <a:buNone/>
            </a:pPr>
            <a:endParaRPr lang="sk-SK" dirty="0" smtClean="0"/>
          </a:p>
          <a:p>
            <a:pPr algn="just">
              <a:buNone/>
            </a:pPr>
            <a:endParaRPr lang="sk-SK" dirty="0" smtClean="0"/>
          </a:p>
          <a:p>
            <a:pPr algn="just">
              <a:buNone/>
            </a:pPr>
            <a:endParaRPr lang="sk-SK" dirty="0" smtClean="0"/>
          </a:p>
          <a:p>
            <a:pPr algn="just">
              <a:buNone/>
            </a:pPr>
            <a:endParaRPr lang="sk-SK" dirty="0"/>
          </a:p>
        </p:txBody>
      </p:sp>
      <p:sp>
        <p:nvSpPr>
          <p:cNvPr id="6" name="Obdélník 5"/>
          <p:cNvSpPr/>
          <p:nvPr/>
        </p:nvSpPr>
        <p:spPr>
          <a:xfrm>
            <a:off x="2296418" y="827457"/>
            <a:ext cx="59849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sk-SK" b="1" i="1" dirty="0" smtClean="0"/>
              <a:t>Dovoľte mi krátky návrat do minulosti:</a:t>
            </a:r>
          </a:p>
        </p:txBody>
      </p:sp>
      <p:sp>
        <p:nvSpPr>
          <p:cNvPr id="9" name="Obdélník 8"/>
          <p:cNvSpPr/>
          <p:nvPr/>
        </p:nvSpPr>
        <p:spPr>
          <a:xfrm>
            <a:off x="1855695" y="1559859"/>
            <a:ext cx="9251576" cy="3611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just">
              <a:spcBef>
                <a:spcPts val="1000"/>
              </a:spcBef>
              <a:buClr>
                <a:schemeClr val="accent1"/>
              </a:buClr>
              <a:buSzPts val="1700"/>
              <a:buFont typeface="Wingdings 3"/>
              <a:buChar char="´"/>
            </a:pPr>
            <a:r>
              <a:rPr lang="sk-SK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Slovensko – až do 50-tych rokov orientované na holorubný hospodársky spôsob.</a:t>
            </a:r>
          </a:p>
          <a:p>
            <a:pPr marL="347472" indent="-347472" algn="just">
              <a:spcBef>
                <a:spcPts val="1000"/>
              </a:spcBef>
              <a:buClr>
                <a:schemeClr val="accent1"/>
              </a:buClr>
              <a:buSzPts val="1700"/>
              <a:buFont typeface="Wingdings 3"/>
              <a:buChar char="´"/>
            </a:pPr>
            <a:r>
              <a:rPr lang="sk-SK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Obrat priniesol </a:t>
            </a:r>
            <a:r>
              <a:rPr lang="sk-SK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zákon č. 206/1948 Zb. </a:t>
            </a:r>
            <a:r>
              <a:rPr lang="sk-SK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výrazne obmedzil holorubnú ťažbu, dorub bolo povolené realizovať len na ploche, kde sa najmenej na 60 % výmery nachádzalo prirodzené zmladenie alebo </a:t>
            </a:r>
            <a:r>
              <a:rPr lang="sk-SK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podsadba</a:t>
            </a:r>
            <a:r>
              <a:rPr lang="sk-SK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sk-SK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Možno by sme sa mali zamyslieť, že už v 50.-tych </a:t>
            </a:r>
            <a:r>
              <a:rPr lang="sk-SK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rokoch hovorili o </a:t>
            </a:r>
            <a:r>
              <a:rPr lang="sk-SK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60 %</a:t>
            </a:r>
            <a:r>
              <a:rPr lang="sk-SK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...</a:t>
            </a:r>
          </a:p>
          <a:p>
            <a:pPr algn="just">
              <a:spcBef>
                <a:spcPts val="1000"/>
              </a:spcBef>
              <a:buClr>
                <a:schemeClr val="accent1"/>
              </a:buClr>
              <a:buSzPts val="1700"/>
            </a:pPr>
            <a:r>
              <a:rPr lang="sk-SK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V tomto období sa zakladajú prvé výberkové porasty na Smolníckej osade. </a:t>
            </a:r>
            <a:endParaRPr lang="sk-SK" sz="17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7472" indent="-347472" algn="ctr">
              <a:spcBef>
                <a:spcPts val="1000"/>
              </a:spcBef>
              <a:buClr>
                <a:schemeClr val="accent1"/>
              </a:buClr>
              <a:buSzPts val="1700"/>
            </a:pPr>
            <a:endParaRPr lang="sk-SK" sz="17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7472" indent="-347472" algn="ctr">
              <a:spcBef>
                <a:spcPts val="1000"/>
              </a:spcBef>
              <a:buClr>
                <a:schemeClr val="accent1"/>
              </a:buClr>
              <a:buSzPts val="1700"/>
            </a:pPr>
            <a:r>
              <a:rPr lang="sk-SK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Rok 1956 – Sliač </a:t>
            </a:r>
            <a:r>
              <a:rPr lang="sk-SK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Konferencia o výberkových lesoch:</a:t>
            </a:r>
          </a:p>
          <a:p>
            <a:pPr marL="347472" indent="-347472" algn="just">
              <a:spcBef>
                <a:spcPts val="1000"/>
              </a:spcBef>
            </a:pPr>
            <a:r>
              <a:rPr lang="sk-SK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Cieľ: orientovať rúbaňové hospodárstvo na prechod k hospodárstvu výberkovému. Záverečná rezolúcia konštatovala výhody a postupy praktickej realizácie, výberné princípy sa však v praxi nerealizovali správne alebo vôbec.</a:t>
            </a:r>
            <a:endParaRPr lang="sk-SK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43953" y="658906"/>
            <a:ext cx="9460659" cy="5478283"/>
          </a:xfrm>
        </p:spPr>
        <p:txBody>
          <a:bodyPr>
            <a:normAutofit fontScale="92500"/>
          </a:bodyPr>
          <a:lstStyle/>
          <a:p>
            <a:pPr algn="just"/>
            <a:r>
              <a:rPr lang="sk-SK" sz="1700" b="1" dirty="0" smtClean="0"/>
              <a:t>Zákon č. 166/1960 Zb. </a:t>
            </a:r>
            <a:r>
              <a:rPr lang="sk-SK" sz="1700" dirty="0" smtClean="0"/>
              <a:t>– za základný hospodársky spôsob ustanovil maloplošný rúbaňový (podrastový) spôsob s prirodzenou, umelou alebo zmiešanou obnovou. Zároveň umožnil zavádzať výberkový spôsob hospodárenia vo vhodných biologických podmienkach.</a:t>
            </a:r>
          </a:p>
          <a:p>
            <a:pPr algn="just"/>
            <a:r>
              <a:rPr lang="sk-SK" sz="1700" b="1" dirty="0" smtClean="0"/>
              <a:t>Zákon č. 100/1977 Zb. </a:t>
            </a:r>
            <a:r>
              <a:rPr lang="sk-SK" sz="1700" dirty="0" smtClean="0"/>
              <a:t>– pre obnovu lesov uvádza holorubný, podrastový aj výberkový hospodársky spôsob.  Prudký rozvoj mechanizácie spôsobil uplatňovanie predovšetkým holorubného spôsobu.</a:t>
            </a:r>
          </a:p>
          <a:p>
            <a:pPr algn="just"/>
            <a:r>
              <a:rPr lang="sk-SK" sz="1700" dirty="0" smtClean="0"/>
              <a:t>V tomto období na VŠLD vo Zvolene už pôsobí </a:t>
            </a:r>
            <a:r>
              <a:rPr lang="sk-SK" sz="1700" b="1" dirty="0" smtClean="0">
                <a:solidFill>
                  <a:srgbClr val="FF0000"/>
                </a:solidFill>
              </a:rPr>
              <a:t>Prof</a:t>
            </a:r>
            <a:r>
              <a:rPr lang="sk-SK" sz="1700" b="1" dirty="0">
                <a:solidFill>
                  <a:srgbClr val="FF0000"/>
                </a:solidFill>
              </a:rPr>
              <a:t>. Ing. </a:t>
            </a:r>
            <a:r>
              <a:rPr lang="sk-SK" sz="1700" b="1" dirty="0" err="1">
                <a:solidFill>
                  <a:srgbClr val="FF0000"/>
                </a:solidFill>
              </a:rPr>
              <a:t>dr.h.c</a:t>
            </a:r>
            <a:r>
              <a:rPr lang="sk-SK" sz="1700" b="1" dirty="0">
                <a:solidFill>
                  <a:srgbClr val="FF0000"/>
                </a:solidFill>
              </a:rPr>
              <a:t>. Štefan </a:t>
            </a:r>
            <a:r>
              <a:rPr lang="sk-SK" sz="1700" b="1" dirty="0" err="1">
                <a:solidFill>
                  <a:srgbClr val="FF0000"/>
                </a:solidFill>
              </a:rPr>
              <a:t>Korpeľ</a:t>
            </a:r>
            <a:r>
              <a:rPr lang="sk-SK" sz="1700" b="1" dirty="0">
                <a:solidFill>
                  <a:srgbClr val="FF0000"/>
                </a:solidFill>
              </a:rPr>
              <a:t>, DrSc</a:t>
            </a:r>
            <a:r>
              <a:rPr lang="sk-SK" sz="1700" b="1" dirty="0" smtClean="0">
                <a:solidFill>
                  <a:srgbClr val="FF0000"/>
                </a:solidFill>
              </a:rPr>
              <a:t>., </a:t>
            </a:r>
            <a:r>
              <a:rPr lang="sk-SK" sz="1700" dirty="0" smtClean="0"/>
              <a:t>ktorý ako zástanca prírode blízkeho hospodárenia bol pri zrode európskeho hnutia Pro </a:t>
            </a:r>
            <a:r>
              <a:rPr lang="sk-SK" sz="1700" dirty="0" err="1" smtClean="0"/>
              <a:t>Silva</a:t>
            </a:r>
            <a:r>
              <a:rPr lang="sk-SK" sz="1700" dirty="0" smtClean="0"/>
              <a:t>. </a:t>
            </a:r>
          </a:p>
          <a:p>
            <a:pPr algn="just"/>
            <a:endParaRPr lang="sk-SK" dirty="0"/>
          </a:p>
          <a:p>
            <a:pPr marL="0" indent="0" algn="just">
              <a:buNone/>
            </a:pPr>
            <a:endParaRPr lang="sk-SK" dirty="0" smtClean="0"/>
          </a:p>
          <a:p>
            <a:pPr algn="just"/>
            <a:endParaRPr lang="sk-SK" dirty="0"/>
          </a:p>
          <a:p>
            <a:pPr algn="just"/>
            <a:endParaRPr lang="sk-SK" dirty="0" smtClean="0"/>
          </a:p>
          <a:p>
            <a:pPr marL="0" indent="0" algn="just">
              <a:buNone/>
            </a:pPr>
            <a:endParaRPr lang="sk-SK" dirty="0" smtClean="0"/>
          </a:p>
          <a:p>
            <a:pPr algn="just"/>
            <a:r>
              <a:rPr lang="sk-SK" sz="2000" b="1" dirty="0" smtClean="0">
                <a:solidFill>
                  <a:srgbClr val="FF0000"/>
                </a:solidFill>
              </a:rPr>
              <a:t>rok 1989 – Slovinsko</a:t>
            </a:r>
            <a:r>
              <a:rPr lang="sk-SK" sz="2000" dirty="0" smtClean="0">
                <a:solidFill>
                  <a:srgbClr val="FF0000"/>
                </a:solidFill>
              </a:rPr>
              <a:t>: </a:t>
            </a:r>
            <a:r>
              <a:rPr lang="sk-SK" sz="1700" dirty="0" smtClean="0"/>
              <a:t>založené združenie </a:t>
            </a:r>
            <a:r>
              <a:rPr lang="sk-SK" b="1" dirty="0" smtClean="0">
                <a:solidFill>
                  <a:srgbClr val="FF0000"/>
                </a:solidFill>
              </a:rPr>
              <a:t>Pro </a:t>
            </a:r>
            <a:r>
              <a:rPr lang="sk-SK" b="1" dirty="0" err="1" smtClean="0">
                <a:solidFill>
                  <a:srgbClr val="FF0000"/>
                </a:solidFill>
              </a:rPr>
              <a:t>Silva</a:t>
            </a:r>
            <a:r>
              <a:rPr lang="sk-SK" b="1" dirty="0" smtClean="0">
                <a:solidFill>
                  <a:srgbClr val="FF0000"/>
                </a:solidFill>
              </a:rPr>
              <a:t> </a:t>
            </a:r>
            <a:r>
              <a:rPr lang="sk-SK" sz="1700" dirty="0" smtClean="0"/>
              <a:t>ako </a:t>
            </a:r>
            <a:r>
              <a:rPr lang="sk-SK" sz="1700" b="1" dirty="0" smtClean="0"/>
              <a:t>„Európske združenie lesníkov obhajujúcich lesné hospodárstvo založené na prírodných procesoch“</a:t>
            </a:r>
          </a:p>
          <a:p>
            <a:pPr algn="just"/>
            <a:r>
              <a:rPr lang="sk-SK" sz="1700" b="1" dirty="0" smtClean="0"/>
              <a:t>Slovensko patrí medzi zakladajúcich členov!</a:t>
            </a:r>
          </a:p>
          <a:p>
            <a:pPr algn="just">
              <a:buNone/>
            </a:pP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658" y="2964045"/>
            <a:ext cx="2784389" cy="1881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82588" y="873211"/>
            <a:ext cx="9622024" cy="503801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k-SK" sz="1700" b="1" dirty="0" smtClean="0"/>
              <a:t>rok 1994 </a:t>
            </a:r>
            <a:r>
              <a:rPr lang="sk-SK" sz="1700" dirty="0" smtClean="0"/>
              <a:t>– opatrenie Lesníckej sekcie MP SR č. 4863/1994/302/720 nariadilo uprednostňovať podrastové hospodárenie.</a:t>
            </a:r>
          </a:p>
          <a:p>
            <a:pPr marL="0" indent="0" algn="just">
              <a:buNone/>
            </a:pPr>
            <a:endParaRPr lang="sk-SK" sz="1700" dirty="0" smtClean="0"/>
          </a:p>
          <a:p>
            <a:pPr algn="just"/>
            <a:r>
              <a:rPr lang="sk-SK" sz="1700" b="1" dirty="0" smtClean="0"/>
              <a:t>rok 2000 </a:t>
            </a:r>
            <a:r>
              <a:rPr lang="sk-SK" sz="1700" dirty="0" smtClean="0"/>
              <a:t>– </a:t>
            </a:r>
            <a:r>
              <a:rPr lang="sk-SK" sz="1700" b="1" dirty="0" smtClean="0">
                <a:solidFill>
                  <a:srgbClr val="FF0000"/>
                </a:solidFill>
              </a:rPr>
              <a:t>prof. Ing. Milan </a:t>
            </a:r>
            <a:r>
              <a:rPr lang="sk-SK" sz="1700" b="1" dirty="0" err="1" smtClean="0">
                <a:solidFill>
                  <a:srgbClr val="FF0000"/>
                </a:solidFill>
              </a:rPr>
              <a:t>Saniga</a:t>
            </a:r>
            <a:r>
              <a:rPr lang="sk-SK" sz="1700" b="1" dirty="0" smtClean="0">
                <a:solidFill>
                  <a:srgbClr val="FF0000"/>
                </a:solidFill>
              </a:rPr>
              <a:t>, DrSc. </a:t>
            </a:r>
            <a:r>
              <a:rPr lang="sk-SK" sz="1700" dirty="0" smtClean="0"/>
              <a:t>ako vedúci katedry pestovania lesa na Lesníckej fakulte TU Zvolen sa stáva predstaviteľom hnutia </a:t>
            </a:r>
            <a:r>
              <a:rPr lang="sk-SK" sz="1700" b="1" dirty="0" smtClean="0">
                <a:solidFill>
                  <a:srgbClr val="FF0000"/>
                </a:solidFill>
              </a:rPr>
              <a:t>Pro </a:t>
            </a:r>
            <a:r>
              <a:rPr lang="sk-SK" sz="1700" b="1" dirty="0" err="1" smtClean="0">
                <a:solidFill>
                  <a:srgbClr val="FF0000"/>
                </a:solidFill>
              </a:rPr>
              <a:t>Silva</a:t>
            </a:r>
            <a:r>
              <a:rPr lang="sk-SK" sz="1700" b="1" dirty="0" smtClean="0">
                <a:solidFill>
                  <a:srgbClr val="FF0000"/>
                </a:solidFill>
              </a:rPr>
              <a:t> na Slovensku.</a:t>
            </a:r>
            <a:r>
              <a:rPr lang="sk-SK" sz="1700" dirty="0"/>
              <a:t> </a:t>
            </a:r>
            <a:endParaRPr lang="sk-SK" sz="1700" dirty="0" smtClean="0"/>
          </a:p>
          <a:p>
            <a:pPr algn="just"/>
            <a:r>
              <a:rPr lang="sk-SK" sz="1700" dirty="0" smtClean="0"/>
              <a:t>V </a:t>
            </a:r>
            <a:r>
              <a:rPr lang="sk-SK" sz="1700" dirty="0"/>
              <a:t>oblasti pestovania lesa dlhodobo spája </a:t>
            </a:r>
            <a:r>
              <a:rPr lang="sk-SK" sz="1700" dirty="0" smtClean="0"/>
              <a:t>teóriu</a:t>
            </a:r>
          </a:p>
          <a:p>
            <a:pPr marL="0" indent="0" algn="just">
              <a:buNone/>
            </a:pPr>
            <a:r>
              <a:rPr lang="sk-SK" sz="1700" dirty="0" smtClean="0"/>
              <a:t>      s </a:t>
            </a:r>
            <a:r>
              <a:rPr lang="sk-SK" sz="1700" dirty="0"/>
              <a:t>lesníckou praxou a prostredníctvom seminárov </a:t>
            </a:r>
            <a:endParaRPr lang="sk-SK" sz="1700" dirty="0" smtClean="0"/>
          </a:p>
          <a:p>
            <a:pPr marL="0" indent="0" algn="just">
              <a:buNone/>
            </a:pPr>
            <a:r>
              <a:rPr lang="sk-SK" sz="1700" dirty="0"/>
              <a:t> </a:t>
            </a:r>
            <a:r>
              <a:rPr lang="sk-SK" sz="1700" dirty="0" smtClean="0"/>
              <a:t>     i </a:t>
            </a:r>
            <a:r>
              <a:rPr lang="sk-SK" sz="1700" dirty="0"/>
              <a:t>praktických ukážok v teréne, </a:t>
            </a:r>
            <a:endParaRPr lang="sk-SK" sz="1700" dirty="0" smtClean="0"/>
          </a:p>
          <a:p>
            <a:pPr marL="0" indent="0" algn="just">
              <a:buNone/>
            </a:pPr>
            <a:r>
              <a:rPr lang="sk-SK" sz="1700" dirty="0"/>
              <a:t> </a:t>
            </a:r>
            <a:r>
              <a:rPr lang="sk-SK" sz="1700" dirty="0" smtClean="0"/>
              <a:t>     osobne </a:t>
            </a:r>
            <a:r>
              <a:rPr lang="sk-SK" sz="1700" dirty="0"/>
              <a:t>zavádza najnovšie poznatky v pestovaní lesov do života</a:t>
            </a:r>
            <a:r>
              <a:rPr lang="sk-SK" sz="1700" dirty="0" smtClean="0"/>
              <a:t>.</a:t>
            </a:r>
          </a:p>
          <a:p>
            <a:pPr marL="0" indent="0" algn="just">
              <a:buNone/>
            </a:pPr>
            <a:r>
              <a:rPr lang="sk-SK" sz="1700" dirty="0" smtClean="0"/>
              <a:t>      Začína úzka spolupráca so štátnym podnikom LESY SR.</a:t>
            </a:r>
          </a:p>
          <a:p>
            <a:pPr algn="just">
              <a:buNone/>
            </a:pPr>
            <a:endParaRPr lang="sk-SK" sz="1700" dirty="0" smtClean="0"/>
          </a:p>
          <a:p>
            <a:pPr algn="just"/>
            <a:r>
              <a:rPr lang="sk-SK" sz="1700" b="1" dirty="0" smtClean="0">
                <a:solidFill>
                  <a:schemeClr val="tx1"/>
                </a:solidFill>
              </a:rPr>
              <a:t>rok 2001</a:t>
            </a:r>
            <a:r>
              <a:rPr lang="sk-SK" sz="1700" dirty="0" smtClean="0">
                <a:solidFill>
                  <a:schemeClr val="tx1"/>
                </a:solidFill>
              </a:rPr>
              <a:t> </a:t>
            </a:r>
            <a:r>
              <a:rPr lang="sk-SK" sz="1700" dirty="0" smtClean="0"/>
              <a:t>– vytvára sa </a:t>
            </a:r>
            <a:r>
              <a:rPr lang="sk-SK" sz="1700" b="1" dirty="0" smtClean="0">
                <a:solidFill>
                  <a:schemeClr val="tx1"/>
                </a:solidFill>
              </a:rPr>
              <a:t>výbor Pro </a:t>
            </a:r>
            <a:r>
              <a:rPr lang="sk-SK" sz="1700" b="1" dirty="0" err="1" smtClean="0">
                <a:solidFill>
                  <a:schemeClr val="tx1"/>
                </a:solidFill>
              </a:rPr>
              <a:t>Silva</a:t>
            </a:r>
            <a:r>
              <a:rPr lang="sk-SK" sz="1700" b="1" dirty="0" smtClean="0">
                <a:solidFill>
                  <a:schemeClr val="tx1"/>
                </a:solidFill>
              </a:rPr>
              <a:t> na Slovensku</a:t>
            </a:r>
            <a:r>
              <a:rPr lang="sk-SK" sz="1700" dirty="0" smtClean="0"/>
              <a:t>.</a:t>
            </a:r>
          </a:p>
          <a:p>
            <a:pPr algn="just"/>
            <a:r>
              <a:rPr lang="sk-SK" sz="1700" dirty="0" smtClean="0"/>
              <a:t>V prvých rokoch sa o hnutí vedelo na Slovensku málo, jeho aktivity sa väčšinou rozvíjali na akademickej pôde LF TU Zvolen. Vďaka tomu sa ale pripravil veľmi dobrý teoretický základ na ďalšie pôsobenie hnutia - publikovanie odborných článkov a príspevkov v lesníckych časopisoch, príprava lesníckych dní a odborných seminárov.</a:t>
            </a:r>
          </a:p>
          <a:p>
            <a:pPr algn="just"/>
            <a:r>
              <a:rPr lang="sk-SK" sz="1700" dirty="0" smtClean="0"/>
              <a:t>Významnú úlohu zohráva výbor v legislatívnom procese pri tvorbe zákonov.</a:t>
            </a:r>
            <a:endParaRPr lang="sk-SK" sz="1700" dirty="0"/>
          </a:p>
        </p:txBody>
      </p:sp>
      <p:pic>
        <p:nvPicPr>
          <p:cNvPr id="4" name="Picture 6" descr="C:\Users\Viridis\Desktop\Fotky Tatry\logo PRO SIL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71004" y="2240692"/>
            <a:ext cx="2067019" cy="214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11680" y="1149531"/>
            <a:ext cx="9492932" cy="4761691"/>
          </a:xfrm>
        </p:spPr>
        <p:txBody>
          <a:bodyPr>
            <a:normAutofit/>
          </a:bodyPr>
          <a:lstStyle/>
          <a:p>
            <a:pPr algn="just"/>
            <a:r>
              <a:rPr lang="sk-SK" sz="1700" b="1" dirty="0" smtClean="0"/>
              <a:t>Zákon o lesoch č. 326/2005 </a:t>
            </a:r>
            <a:r>
              <a:rPr lang="sk-SK" sz="1700" b="1" dirty="0" err="1" smtClean="0"/>
              <a:t>Z.z</a:t>
            </a:r>
            <a:r>
              <a:rPr lang="sk-SK" sz="1700" b="1" dirty="0" smtClean="0"/>
              <a:t>. </a:t>
            </a:r>
            <a:r>
              <a:rPr lang="sk-SK" sz="1700" dirty="0" smtClean="0"/>
              <a:t>– zavádza nový hospodársky spôsob </a:t>
            </a:r>
            <a:r>
              <a:rPr lang="sk-SK" sz="1700" b="1" dirty="0" smtClean="0"/>
              <a:t>účelový, </a:t>
            </a:r>
            <a:r>
              <a:rPr lang="sk-SK" sz="1700" dirty="0" smtClean="0"/>
              <a:t>ktorý sa „uskutočňuje ťažbou jednotlivých stromov alebo skupín stromov spravidla v ochranných lesoch a lesoch osobitného určenia tak, aby sa dosiahla štruktúra lesných porastov vhodná na zabezpečenie cieľa a účelu, na ktoré boli vyhlásené“.</a:t>
            </a:r>
          </a:p>
          <a:p>
            <a:pPr algn="just"/>
            <a:r>
              <a:rPr lang="sk-SK" sz="1700" dirty="0" smtClean="0"/>
              <a:t>Táto definícia pomohla pri praktickej aplikácii PBHL aj v hospodárskych lesoch.</a:t>
            </a:r>
          </a:p>
          <a:p>
            <a:pPr algn="just"/>
            <a:r>
              <a:rPr lang="sk-SK" sz="1700" dirty="0" smtClean="0"/>
              <a:t>Keďže PBHL sa na Slovensku vnímalo za synonymum výberkového hospodárenia, pri novelizácii zákona o lesoch účinnej od 1.7.</a:t>
            </a:r>
            <a:r>
              <a:rPr lang="sk-SK" sz="1700" b="1" dirty="0" smtClean="0"/>
              <a:t>2014</a:t>
            </a:r>
            <a:r>
              <a:rPr lang="sk-SK" sz="1700" dirty="0" smtClean="0"/>
              <a:t> sa doplnila </a:t>
            </a:r>
            <a:r>
              <a:rPr lang="sk-SK" sz="1700" b="1" dirty="0" smtClean="0"/>
              <a:t>možnosť uplatniť výberkový hospodársky spôsob tam, kde pre neho existujú vhodné podmienky alebo kde je možné takéto podmienky vytvoriť.</a:t>
            </a:r>
          </a:p>
          <a:p>
            <a:pPr algn="just">
              <a:buNone/>
            </a:pPr>
            <a:endParaRPr lang="sk-SK" sz="1700" b="1" dirty="0" smtClean="0"/>
          </a:p>
          <a:p>
            <a:pPr algn="just"/>
            <a:r>
              <a:rPr lang="sk-SK" sz="1700" i="1" dirty="0" smtClean="0"/>
              <a:t>Presná definícia PBHL stále zostávala nejednoznačná</a:t>
            </a:r>
            <a:r>
              <a:rPr lang="sk-SK" sz="1700" dirty="0" smtClean="0"/>
              <a:t>, preto výbor Pro </a:t>
            </a:r>
            <a:r>
              <a:rPr lang="sk-SK" sz="1700" dirty="0" err="1" smtClean="0"/>
              <a:t>Silva</a:t>
            </a:r>
            <a:r>
              <a:rPr lang="sk-SK" sz="1700" dirty="0" smtClean="0"/>
              <a:t> urobil významný krok a na základe opatrenia z Akčného plánu Národného lesníckeho programu SR na obdobie rokov 2014 -2020 vypracoval v roku 2018 definíciu pojmu PBHL.</a:t>
            </a:r>
          </a:p>
          <a:p>
            <a:pPr algn="just">
              <a:buNone/>
            </a:pPr>
            <a:r>
              <a:rPr lang="sk-SK" sz="17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72491" y="601362"/>
            <a:ext cx="9532121" cy="6046573"/>
          </a:xfrm>
        </p:spPr>
        <p:txBody>
          <a:bodyPr/>
          <a:lstStyle/>
          <a:p>
            <a:r>
              <a:rPr lang="sk-SK" sz="1700" i="1" dirty="0" smtClean="0"/>
              <a:t>Významný posun ohľadom legislatívy nastal v roku 2019:</a:t>
            </a:r>
          </a:p>
          <a:p>
            <a:pPr algn="ctr">
              <a:buNone/>
            </a:pPr>
            <a:r>
              <a:rPr lang="sk-SK" sz="1700" dirty="0" smtClean="0"/>
              <a:t>novela </a:t>
            </a:r>
            <a:r>
              <a:rPr lang="sk-SK" sz="1700" b="1" dirty="0" smtClean="0"/>
              <a:t>zákona č. 326/2005 </a:t>
            </a:r>
            <a:r>
              <a:rPr lang="sk-SK" sz="1700" b="1" dirty="0" err="1" smtClean="0"/>
              <a:t>Z.z</a:t>
            </a:r>
            <a:r>
              <a:rPr lang="sk-SK" sz="1700" b="1" dirty="0" smtClean="0"/>
              <a:t>. o lesoch</a:t>
            </a:r>
            <a:r>
              <a:rPr lang="sk-SK" sz="1700" dirty="0" smtClean="0"/>
              <a:t>, účinná od 1.1.2020</a:t>
            </a:r>
          </a:p>
          <a:p>
            <a:pPr algn="just"/>
            <a:r>
              <a:rPr lang="sk-SK" sz="1700" b="1" dirty="0" smtClean="0">
                <a:solidFill>
                  <a:srgbClr val="FF0000"/>
                </a:solidFill>
              </a:rPr>
              <a:t>prírode blízke hospodárenie v lesoch</a:t>
            </a:r>
            <a:r>
              <a:rPr lang="sk-SK" sz="1700" b="1" dirty="0" smtClean="0"/>
              <a:t> </a:t>
            </a:r>
            <a:r>
              <a:rPr lang="sk-SK" sz="1700" dirty="0" smtClean="0"/>
              <a:t>definuje:</a:t>
            </a:r>
          </a:p>
          <a:p>
            <a:pPr marL="0" indent="0" algn="just">
              <a:buNone/>
            </a:pPr>
            <a:r>
              <a:rPr lang="sk-SK" sz="1700" b="1" dirty="0" smtClean="0"/>
              <a:t>pestovné a obnovné postupy zamerané na vytváranie a pestovanie lesov s diferencovanou vekovou, druhovou, genetickou a priestorovou štruktúrou v maximálnej možnej miere sa približujúcou prirodzeným lesom charakteristickým pre podmienky danej lokality; </a:t>
            </a:r>
          </a:p>
          <a:p>
            <a:pPr marL="0" indent="0" algn="just">
              <a:buNone/>
            </a:pPr>
            <a:r>
              <a:rPr lang="sk-SK" sz="1700" b="1" dirty="0" smtClean="0"/>
              <a:t>tieto postupy v maximálnej možnej miere využívajú prírodné procesy, najmä prirodzenú obnovu drevín, regeneračnú schopnosť lesného ekosystému, individuálny výškový a hrúbkový rast stromov, schopnosť </a:t>
            </a:r>
            <a:r>
              <a:rPr lang="sk-SK" sz="1700" b="1" dirty="0" err="1" smtClean="0"/>
              <a:t>autoredukcie</a:t>
            </a:r>
            <a:r>
              <a:rPr lang="sk-SK" sz="1700" b="1" dirty="0" smtClean="0"/>
              <a:t> a tvarovú premenlivosť lesných drevín.</a:t>
            </a:r>
          </a:p>
          <a:p>
            <a:pPr marL="0" indent="0" algn="just">
              <a:buNone/>
            </a:pPr>
            <a:endParaRPr lang="sk-SK" b="1" dirty="0" smtClean="0"/>
          </a:p>
          <a:p>
            <a:endParaRPr lang="sk-SK" dirty="0"/>
          </a:p>
        </p:txBody>
      </p:sp>
      <p:pic>
        <p:nvPicPr>
          <p:cNvPr id="4" name="Obrázok 1" descr="C:\Users\Petra.Jankejova\AppData\Local\Microsoft\Windows\INetCache\Content.Word\WP_20180716_10_29_57_Pro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394" y="3800232"/>
            <a:ext cx="5225642" cy="2847703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03120" y="809898"/>
            <a:ext cx="9401492" cy="225987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k-SK" sz="2200" b="1" dirty="0" smtClean="0"/>
              <a:t>Pri prírode blízkom hospodárení v lesoch sa uplatňuje:</a:t>
            </a:r>
          </a:p>
          <a:p>
            <a:pPr algn="just">
              <a:buFontTx/>
              <a:buChar char="-"/>
            </a:pPr>
            <a:r>
              <a:rPr lang="sk-SK" sz="2200" dirty="0" smtClean="0"/>
              <a:t>účelový hospodársky spôsob</a:t>
            </a:r>
          </a:p>
          <a:p>
            <a:pPr algn="just">
              <a:buFontTx/>
              <a:buChar char="-"/>
            </a:pPr>
            <a:r>
              <a:rPr lang="sk-SK" sz="2200" dirty="0" smtClean="0"/>
              <a:t>výberkový hospodársky spôsob</a:t>
            </a:r>
          </a:p>
          <a:p>
            <a:pPr algn="just">
              <a:buFontTx/>
              <a:buChar char="-"/>
            </a:pPr>
            <a:r>
              <a:rPr lang="sk-SK" sz="2200" dirty="0" smtClean="0"/>
              <a:t>podrastový hospodársky spôsob maloplošnou formou, pri ktorej plocha jedného obnovného prvku nesmie presiahnuť 0,2 hektára; v terénoch s priečnym sklonom nad 40 %, v nepriechodných terénoch alebo na neúnosných terénoch nesmie presiahnuť 1,5 hektára pri šírke obnovného prvku nepresahujúcej priemernú výšku obnovovaného lesného porastu. (§ 18 ods. 4 zákona o lesoch)</a:t>
            </a:r>
          </a:p>
          <a:p>
            <a:pPr algn="just"/>
            <a:endParaRPr lang="sk-SK" dirty="0" smtClean="0"/>
          </a:p>
          <a:p>
            <a:endParaRPr lang="sk-SK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178" y="2949145"/>
            <a:ext cx="6252517" cy="3517041"/>
          </a:xfrm>
          <a:prstGeom prst="rect">
            <a:avLst/>
          </a:prstGeom>
          <a:ln>
            <a:solidFill>
              <a:schemeClr val="accent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37360" y="940525"/>
            <a:ext cx="9767252" cy="5238205"/>
          </a:xfrm>
        </p:spPr>
        <p:txBody>
          <a:bodyPr>
            <a:normAutofit/>
          </a:bodyPr>
          <a:lstStyle/>
          <a:p>
            <a:r>
              <a:rPr lang="sk-SK" dirty="0" smtClean="0"/>
              <a:t>Je to koniec?</a:t>
            </a:r>
          </a:p>
          <a:p>
            <a:endParaRPr lang="sk-SK" dirty="0"/>
          </a:p>
          <a:p>
            <a:r>
              <a:rPr lang="sk-SK" sz="2400" b="1" dirty="0" smtClean="0"/>
              <a:t>Nie, je to len začiatok!</a:t>
            </a:r>
          </a:p>
          <a:p>
            <a:endParaRPr lang="sk-SK" dirty="0"/>
          </a:p>
          <a:p>
            <a:pPr algn="just">
              <a:buNone/>
            </a:pPr>
            <a:endParaRPr lang="sk-SK" dirty="0" smtClean="0"/>
          </a:p>
          <a:p>
            <a:pPr marL="0" indent="0" algn="just">
              <a:buNone/>
            </a:pPr>
            <a:endParaRPr lang="sk-SK" dirty="0" smtClean="0"/>
          </a:p>
          <a:p>
            <a:pPr algn="just"/>
            <a:endParaRPr lang="sk-SK" dirty="0" smtClean="0"/>
          </a:p>
          <a:p>
            <a:pPr algn="just"/>
            <a:endParaRPr lang="sk-SK" dirty="0" smtClean="0"/>
          </a:p>
          <a:p>
            <a:pPr algn="just"/>
            <a:endParaRPr lang="sk-SK" dirty="0" smtClean="0"/>
          </a:p>
          <a:p>
            <a:pPr algn="just"/>
            <a:r>
              <a:rPr lang="sk-SK" dirty="0" smtClean="0"/>
              <a:t>Pripravuje sa vykonávacia vyhláška k novele zákona o lesoch, ktorá spresní pravidlá.</a:t>
            </a:r>
          </a:p>
          <a:p>
            <a:pPr algn="just"/>
            <a:r>
              <a:rPr lang="sk-SK" dirty="0" smtClean="0"/>
              <a:t>Dôležité bude dopracovanie LHE a doplnenie modelov hospodárenia do pracovných postupov HÚL, aby sa dostali do širokej praxe.</a:t>
            </a:r>
          </a:p>
          <a:p>
            <a:pPr algn="just"/>
            <a:endParaRPr lang="sk-SK" dirty="0"/>
          </a:p>
        </p:txBody>
      </p:sp>
      <p:pic>
        <p:nvPicPr>
          <p:cNvPr id="1027" name="Picture 3" descr="Obrázok 02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1765" b="25672"/>
          <a:stretch/>
        </p:blipFill>
        <p:spPr bwMode="auto">
          <a:xfrm>
            <a:off x="6186616" y="940525"/>
            <a:ext cx="5252093" cy="36198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607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ym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1691</TotalTime>
  <Words>1194</Words>
  <Application>Microsoft Office PowerPoint</Application>
  <PresentationFormat>Vlastní</PresentationFormat>
  <Paragraphs>123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Dym</vt:lpstr>
      <vt:lpstr>Prírode blízke hospodárenie v lesoch – základný predpoklad trvalo udržateľného hospodárenia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Objekty Pro Silva</vt:lpstr>
      <vt:lpstr>PBHL je v LESOCH SR, š.p. uplatňované s nasledovnými princípmi a cieľmi: </vt:lpstr>
      <vt:lpstr>Výsledok prírode blízkeho hospodárenia v lesoch</vt:lpstr>
      <vt:lpstr>Čo povedať na záver?</vt:lpstr>
      <vt:lpstr>Snímek 16</vt:lpstr>
    </vt:vector>
  </TitlesOfParts>
  <Company>Lesy 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Možnosti aplikácie PBHL</dc:title>
  <dc:creator>Jankejova, Petra</dc:creator>
  <cp:lastModifiedBy>Uzivatel</cp:lastModifiedBy>
  <cp:revision>161</cp:revision>
  <cp:lastPrinted>2020-07-10T10:08:35Z</cp:lastPrinted>
  <dcterms:created xsi:type="dcterms:W3CDTF">2020-06-12T06:50:54Z</dcterms:created>
  <dcterms:modified xsi:type="dcterms:W3CDTF">2020-07-12T18:43:38Z</dcterms:modified>
</cp:coreProperties>
</file>