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302" r:id="rId3"/>
    <p:sldId id="303" r:id="rId4"/>
    <p:sldId id="304" r:id="rId5"/>
    <p:sldId id="305" r:id="rId6"/>
    <p:sldId id="331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23" r:id="rId25"/>
    <p:sldId id="324" r:id="rId26"/>
    <p:sldId id="325" r:id="rId27"/>
    <p:sldId id="326" r:id="rId28"/>
    <p:sldId id="327" r:id="rId29"/>
    <p:sldId id="329" r:id="rId30"/>
    <p:sldId id="328" r:id="rId31"/>
    <p:sldId id="330" r:id="rId32"/>
    <p:sldId id="258" r:id="rId33"/>
  </p:sldIdLst>
  <p:sldSz cx="5761038" cy="3240088"/>
  <p:notesSz cx="6797675" cy="9926638"/>
  <p:defaultTextStyle>
    <a:defPPr>
      <a:defRPr lang="pl-PL"/>
    </a:defPPr>
    <a:lvl1pPr marL="0" algn="l" defTabSz="5760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288036" algn="l" defTabSz="5760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576072" algn="l" defTabSz="5760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864108" algn="l" defTabSz="5760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152144" algn="l" defTabSz="5760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1440180" algn="l" defTabSz="5760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1728216" algn="l" defTabSz="5760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016252" algn="l" defTabSz="5760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2304288" algn="l" defTabSz="5760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1">
          <p15:clr>
            <a:srgbClr val="A4A3A4"/>
          </p15:clr>
        </p15:guide>
        <p15:guide id="2" pos="181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olina Polaszek" initials="KP" lastIdx="2" clrIdx="0">
    <p:extLst>
      <p:ext uri="{19B8F6BF-5375-455C-9EA6-DF929625EA0E}">
        <p15:presenceInfo xmlns:p15="http://schemas.microsoft.com/office/powerpoint/2012/main" userId="S-1-5-21-1258824510-3303949563-3469234235-3831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03" autoAdjust="0"/>
    <p:restoredTop sz="81378" autoAdjust="0"/>
  </p:normalViewPr>
  <p:slideViewPr>
    <p:cSldViewPr>
      <p:cViewPr varScale="1">
        <p:scale>
          <a:sx n="234" d="100"/>
          <a:sy n="234" d="100"/>
        </p:scale>
        <p:origin x="582" y="174"/>
      </p:cViewPr>
      <p:guideLst>
        <p:guide orient="horz" pos="1021"/>
        <p:guide pos="181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19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5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3BCCF-363F-465D-81D0-314AF6C237A4}" type="datetimeFigureOut">
              <a:rPr lang="pl-PL" smtClean="0"/>
              <a:t>09.03.2023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2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5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D130BA-0A66-4BFB-9958-F61A622C9F1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7708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EEC264-E069-44CD-BCDB-8347ED935855}" type="datetimeFigureOut">
              <a:rPr lang="pl-PL" smtClean="0"/>
              <a:t>09.03.2023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49950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5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39D79F-0ECB-480B-9306-A1BC325481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587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9D79F-0ECB-480B-9306-A1BC32548124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24881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639019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368096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928621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31809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113307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931507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33198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270105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63665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6668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59331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2723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86633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28228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39666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283077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233110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21711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24185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481125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0833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6004585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56673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31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641308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9D79F-0ECB-480B-9306-A1BC32548124}" type="slidenum">
              <a:rPr lang="pl-PL" smtClean="0"/>
              <a:t>32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27526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87830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19172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8952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753973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15317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-222250" y="809625"/>
            <a:ext cx="7183438" cy="4040188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FD213-1ACF-421B-8BCE-FC18CBD23F70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22852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2EF89095-900C-4293-87D4-A99EC7B6CD2C}"/>
              </a:ext>
            </a:extLst>
          </p:cNvPr>
          <p:cNvSpPr txBox="1">
            <a:spLocks/>
          </p:cNvSpPr>
          <p:nvPr userDrawn="1"/>
        </p:nvSpPr>
        <p:spPr>
          <a:xfrm>
            <a:off x="-282154" y="2997729"/>
            <a:ext cx="792287" cy="144016"/>
          </a:xfrm>
          <a:prstGeom prst="rect">
            <a:avLst/>
          </a:prstGeom>
        </p:spPr>
        <p:txBody>
          <a:bodyPr/>
          <a:lstStyle>
            <a:defPPr>
              <a:defRPr lang="pl-PL"/>
            </a:defPPr>
            <a:lvl1pPr marL="0" algn="l" defTabSz="576072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8036" algn="l" defTabSz="576072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72" algn="l" defTabSz="576072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4108" algn="l" defTabSz="576072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2144" algn="l" defTabSz="576072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40180" algn="l" defTabSz="576072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28216" algn="l" defTabSz="576072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6252" algn="l" defTabSz="576072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04288" algn="l" defTabSz="576072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136BB9F-F41C-4172-B28A-19863538028F}" type="slidenum">
              <a:rPr lang="pl-PL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pl-P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D88CA303-2802-4A87-A6BB-A9F004768F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231" y="611932"/>
            <a:ext cx="4970462" cy="432048"/>
          </a:xfrm>
          <a:prstGeom prst="rect">
            <a:avLst/>
          </a:prstGeom>
        </p:spPr>
        <p:txBody>
          <a:bodyPr/>
          <a:lstStyle>
            <a:lvl1pPr algn="l">
              <a:defRPr sz="180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l-PL" dirty="0"/>
              <a:t>Tytuł slajdu</a:t>
            </a:r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6B07AB1A-DDFE-44A7-83E9-0A454A0BB7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231" y="1187996"/>
            <a:ext cx="4968551" cy="1152128"/>
          </a:xfrm>
          <a:prstGeom prst="rect">
            <a:avLst/>
          </a:prstGeom>
        </p:spPr>
        <p:txBody>
          <a:bodyPr/>
          <a:lstStyle>
            <a:lvl1pPr>
              <a:buFont typeface="Arial" panose="020B0604020202020204" pitchFamily="34" charset="0"/>
              <a:buChar char="•"/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 typeface="Arial" panose="020B0604020202020204" pitchFamily="34" charset="0"/>
              <a:buChar char="•"/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pl-PL" dirty="0"/>
              <a:t>Treść główna, punkt 1</a:t>
            </a:r>
          </a:p>
          <a:p>
            <a:pPr lvl="1"/>
            <a:r>
              <a:rPr lang="pl-PL" dirty="0"/>
              <a:t>Podpunkt 1, wymieniane treści, informacje</a:t>
            </a:r>
          </a:p>
          <a:p>
            <a:pPr lvl="1"/>
            <a:r>
              <a:rPr lang="pl-PL" dirty="0"/>
              <a:t>Podpunkt 2, wymieniane treści, informacje</a:t>
            </a:r>
          </a:p>
          <a:p>
            <a:pPr lvl="1"/>
            <a:endParaRPr lang="pl-PL" dirty="0"/>
          </a:p>
          <a:p>
            <a:pPr marL="161977" marR="0" lvl="0" indent="-161977" algn="l" defTabSz="43193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l-PL" dirty="0"/>
              <a:t>Treść główna, punkt 2</a:t>
            </a:r>
          </a:p>
          <a:p>
            <a:pPr lvl="1"/>
            <a:r>
              <a:rPr lang="pl-PL" dirty="0"/>
              <a:t>Podpunkt 1, wymieniane treści, informacje</a:t>
            </a:r>
          </a:p>
          <a:p>
            <a:pPr lvl="1"/>
            <a:r>
              <a:rPr lang="pl-PL" dirty="0"/>
              <a:t>Podpunkt 2, wymieniane treści, informacje</a:t>
            </a:r>
          </a:p>
          <a:p>
            <a:pPr lvl="0"/>
            <a:endParaRPr lang="pl-PL" dirty="0"/>
          </a:p>
          <a:p>
            <a:pPr lvl="0"/>
            <a:endParaRPr lang="pl-PL" dirty="0"/>
          </a:p>
          <a:p>
            <a:pPr lvl="1"/>
            <a:endParaRPr lang="pl-PL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6CD6866-0B31-41F9-8EE6-EEF22915835B}"/>
              </a:ext>
            </a:extLst>
          </p:cNvPr>
          <p:cNvSpPr txBox="1"/>
          <p:nvPr userDrawn="1"/>
        </p:nvSpPr>
        <p:spPr>
          <a:xfrm>
            <a:off x="4896743" y="3031512"/>
            <a:ext cx="104778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www.lasy.gov.pl</a:t>
            </a:r>
            <a:endParaRPr lang="pl-PL" sz="600" dirty="0">
              <a:solidFill>
                <a:schemeClr val="bg1"/>
              </a:solidFill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F2B93690-8D83-492B-B3EE-2B63A347A3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20" y="12138"/>
            <a:ext cx="1115415" cy="295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4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pust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1422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ytuł i zawartość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umer slajdu"/>
          <p:cNvSpPr txBox="1">
            <a:spLocks noGrp="1"/>
          </p:cNvSpPr>
          <p:nvPr>
            <p:ph type="sldNum" sz="quarter" idx="2"/>
          </p:nvPr>
        </p:nvSpPr>
        <p:spPr>
          <a:xfrm>
            <a:off x="-15796" y="2999199"/>
            <a:ext cx="259887" cy="23938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" name="Tytuł slajdu"/>
          <p:cNvSpPr txBox="1">
            <a:spLocks noGrp="1"/>
          </p:cNvSpPr>
          <p:nvPr>
            <p:ph type="title" hasCustomPrompt="1"/>
          </p:nvPr>
        </p:nvSpPr>
        <p:spPr>
          <a:xfrm>
            <a:off x="288629" y="612231"/>
            <a:ext cx="4977321" cy="4322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1801">
                <a:solidFill>
                  <a:srgbClr val="00605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Tytuł slajdu</a:t>
            </a:r>
          </a:p>
        </p:txBody>
      </p:sp>
      <p:sp>
        <p:nvSpPr>
          <p:cNvPr id="13" name="Treść - poziom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88629" y="1188578"/>
            <a:ext cx="4975406" cy="115269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200"/>
              </a:spcBef>
              <a:defRPr sz="1101">
                <a:latin typeface="Arial"/>
                <a:ea typeface="Arial"/>
                <a:cs typeface="Arial"/>
                <a:sym typeface="Arial"/>
              </a:defRPr>
            </a:lvl1pPr>
            <a:lvl2pPr marL="535835" indent="-247655">
              <a:spcBef>
                <a:spcPts val="200"/>
              </a:spcBef>
              <a:buChar char="•"/>
              <a:defRPr sz="1101">
                <a:latin typeface="Arial"/>
                <a:ea typeface="Arial"/>
                <a:cs typeface="Arial"/>
                <a:sym typeface="Arial"/>
              </a:defRPr>
            </a:lvl2pPr>
            <a:lvl3pPr marL="682026" indent="-105666">
              <a:spcBef>
                <a:spcPts val="200"/>
              </a:spcBef>
              <a:defRPr sz="1101">
                <a:latin typeface="Arial"/>
                <a:ea typeface="Arial"/>
                <a:cs typeface="Arial"/>
                <a:sym typeface="Arial"/>
              </a:defRPr>
            </a:lvl3pPr>
            <a:lvl4pPr marL="986462" indent="-121922">
              <a:spcBef>
                <a:spcPts val="200"/>
              </a:spcBef>
              <a:defRPr sz="1101">
                <a:latin typeface="Arial"/>
                <a:ea typeface="Arial"/>
                <a:cs typeface="Arial"/>
                <a:sym typeface="Arial"/>
              </a:defRPr>
            </a:lvl4pPr>
            <a:lvl5pPr marL="1274642" indent="-121922">
              <a:spcBef>
                <a:spcPts val="200"/>
              </a:spcBef>
              <a:defRPr sz="1101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Treść główna, punkt 1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pole tekstowe 8"/>
          <p:cNvSpPr txBox="1"/>
          <p:nvPr/>
        </p:nvSpPr>
        <p:spPr>
          <a:xfrm>
            <a:off x="4949282" y="3032998"/>
            <a:ext cx="957667" cy="184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41" rIns="45741">
            <a:spAutoFit/>
          </a:bodyPr>
          <a:lstStyle>
            <a:lvl1pPr>
              <a:defRPr sz="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600"/>
              <a:t>www.lasy.gov.pl</a:t>
            </a:r>
          </a:p>
        </p:txBody>
      </p:sp>
      <p:pic>
        <p:nvPicPr>
          <p:cNvPr id="15" name="Obraz 10" descr="Obraz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6857" y="12143"/>
            <a:ext cx="1116954" cy="29550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80931122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numeru slajdu 4">
            <a:extLst>
              <a:ext uri="{FF2B5EF4-FFF2-40B4-BE49-F238E27FC236}">
                <a16:creationId xmlns:a16="http://schemas.microsoft.com/office/drawing/2014/main" id="{20177F76-2DB7-446B-9FAA-63F18BA59C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31850" y="2844180"/>
            <a:ext cx="288231" cy="144016"/>
          </a:xfrm>
          <a:prstGeom prst="rect">
            <a:avLst/>
          </a:prstGeom>
        </p:spPr>
        <p:txBody>
          <a:bodyPr/>
          <a:lstStyle/>
          <a:p>
            <a:pPr algn="ctr"/>
            <a:fld id="{2136BB9F-F41C-4172-B28A-19863538028F}" type="slidenum">
              <a:rPr lang="pl-PL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pl-P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583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</p:sldLayoutIdLst>
  <p:txStyles>
    <p:titleStyle>
      <a:lvl1pPr algn="ctr" defTabSz="576072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27" indent="-216027" algn="l" defTabSz="5760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68059" indent="-180023" algn="l" defTabSz="576072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20090" indent="-144018" algn="l" defTabSz="576072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126" indent="-144018" algn="l" defTabSz="576072" rtl="0" eaLnBrk="1" latinLnBrk="0" hangingPunct="1">
        <a:spcBef>
          <a:spcPct val="20000"/>
        </a:spcBef>
        <a:buFont typeface="Arial" panose="020B0604020202020204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162" indent="-144018" algn="l" defTabSz="576072" rtl="0" eaLnBrk="1" latinLnBrk="0" hangingPunct="1">
        <a:spcBef>
          <a:spcPct val="20000"/>
        </a:spcBef>
        <a:buFont typeface="Arial" panose="020B0604020202020204" pitchFamily="34" charset="0"/>
        <a:buChar char="»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584198" indent="-144018" algn="l" defTabSz="576072" rtl="0" eaLnBrk="1" latinLnBrk="0" hangingPunct="1">
        <a:spcBef>
          <a:spcPct val="20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872234" indent="-144018" algn="l" defTabSz="576072" rtl="0" eaLnBrk="1" latinLnBrk="0" hangingPunct="1">
        <a:spcBef>
          <a:spcPct val="20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160270" indent="-144018" algn="l" defTabSz="576072" rtl="0" eaLnBrk="1" latinLnBrk="0" hangingPunct="1">
        <a:spcBef>
          <a:spcPct val="20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448306" indent="-144018" algn="l" defTabSz="576072" rtl="0" eaLnBrk="1" latinLnBrk="0" hangingPunct="1">
        <a:spcBef>
          <a:spcPct val="20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576072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88036" algn="l" defTabSz="576072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76072" algn="l" defTabSz="576072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64108" algn="l" defTabSz="576072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52144" algn="l" defTabSz="576072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40180" algn="l" defTabSz="576072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28216" algn="l" defTabSz="576072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2016252" algn="l" defTabSz="576072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304288" algn="l" defTabSz="576072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2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hyperlink" Target="mailto:partycypacje.spoleczne@katowice.lasy.gov.p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2771362" y="1488445"/>
            <a:ext cx="21672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/>
              <a:t> 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F8D630F3-70F1-4D31-AC50-750508489FA2}"/>
              </a:ext>
            </a:extLst>
          </p:cNvPr>
          <p:cNvSpPr txBox="1"/>
          <p:nvPr/>
        </p:nvSpPr>
        <p:spPr>
          <a:xfrm>
            <a:off x="3312567" y="2220626"/>
            <a:ext cx="123963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600" dirty="0">
              <a:solidFill>
                <a:srgbClr val="006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79BC0380-AAFF-446F-97C0-9D06C0E32158}"/>
              </a:ext>
            </a:extLst>
          </p:cNvPr>
          <p:cNvSpPr txBox="1"/>
          <p:nvPr/>
        </p:nvSpPr>
        <p:spPr>
          <a:xfrm>
            <a:off x="4680719" y="2941946"/>
            <a:ext cx="10477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www.lasy.gov.pl</a:t>
            </a:r>
            <a:endParaRPr lang="pl-PL" sz="800" dirty="0">
              <a:solidFill>
                <a:schemeClr val="bg1"/>
              </a:solidFill>
            </a:endParaRPr>
          </a:p>
        </p:txBody>
      </p:sp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8E2B8DAB-63C9-438E-90C8-F1C8740D278A}"/>
              </a:ext>
            </a:extLst>
          </p:cNvPr>
          <p:cNvCxnSpPr>
            <a:cxnSpLocks/>
          </p:cNvCxnSpPr>
          <p:nvPr/>
        </p:nvCxnSpPr>
        <p:spPr>
          <a:xfrm flipV="1">
            <a:off x="2719633" y="467916"/>
            <a:ext cx="0" cy="504056"/>
          </a:xfrm>
          <a:prstGeom prst="line">
            <a:avLst/>
          </a:prstGeom>
          <a:ln w="12700">
            <a:solidFill>
              <a:srgbClr val="006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Obraz 13">
            <a:extLst>
              <a:ext uri="{FF2B5EF4-FFF2-40B4-BE49-F238E27FC236}">
                <a16:creationId xmlns:a16="http://schemas.microsoft.com/office/drawing/2014/main" id="{78B10CA2-1493-4F99-9C05-EAD37FFF13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79" y="179884"/>
            <a:ext cx="2356004" cy="682581"/>
          </a:xfrm>
          <a:prstGeom prst="rect">
            <a:avLst/>
          </a:prstGeom>
        </p:spPr>
      </p:pic>
      <p:pic>
        <p:nvPicPr>
          <p:cNvPr id="10" name="Obraz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32" y="1027098"/>
            <a:ext cx="2540498" cy="16271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Prostokąt 1"/>
          <p:cNvSpPr/>
          <p:nvPr/>
        </p:nvSpPr>
        <p:spPr>
          <a:xfrm>
            <a:off x="2811880" y="755948"/>
            <a:ext cx="2916625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l-PL" sz="1400" b="1" dirty="0" smtClean="0">
              <a:solidFill>
                <a:srgbClr val="006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l-PL" sz="1400" b="1" dirty="0" smtClean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„Ś</a:t>
            </a:r>
            <a:r>
              <a:rPr lang="pl-PL" sz="1400" dirty="0" smtClean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LADAMI </a:t>
            </a:r>
            <a:r>
              <a:rPr lang="pl-PL" sz="1400" b="1" dirty="0" smtClean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pl-PL" sz="1400" dirty="0" smtClean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EŚNEJ </a:t>
            </a:r>
            <a:r>
              <a:rPr lang="pl-PL" sz="1400" b="1" dirty="0" smtClean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pl-PL" sz="1400" dirty="0" smtClean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RCHITEKTURY </a:t>
            </a:r>
            <a:r>
              <a:rPr lang="pl-PL" sz="1400" b="1" dirty="0" smtClean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pl-PL" sz="1400" dirty="0" smtClean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REWNIANEJ”</a:t>
            </a:r>
          </a:p>
          <a:p>
            <a:pPr algn="r"/>
            <a:endParaRPr lang="pl-PL" b="1" dirty="0">
              <a:solidFill>
                <a:srgbClr val="006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l-PL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 planowany do realizacji </a:t>
            </a:r>
            <a:br>
              <a:rPr lang="pl-PL" sz="1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 ramach Programu </a:t>
            </a:r>
            <a:r>
              <a:rPr lang="pl-PL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Interreg</a:t>
            </a:r>
            <a:r>
              <a:rPr lang="pl-PL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pl-PL" sz="1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Polska-Słowacja 2021-2027</a:t>
            </a:r>
            <a:endParaRPr lang="pl-P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485" y="12316"/>
            <a:ext cx="911200" cy="9112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24128" y="2220626"/>
            <a:ext cx="1733178" cy="39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36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79243" y="395908"/>
            <a:ext cx="5465573" cy="262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r>
              <a:rPr lang="pl-PL" b="1" dirty="0">
                <a:solidFill>
                  <a:srgbClr val="006050"/>
                </a:solidFill>
              </a:rPr>
              <a:t> </a:t>
            </a:r>
            <a:r>
              <a:rPr lang="pl-PL" b="1" dirty="0" smtClean="0">
                <a:solidFill>
                  <a:srgbClr val="006050"/>
                </a:solidFill>
              </a:rPr>
              <a:t>„</a:t>
            </a:r>
            <a:r>
              <a:rPr lang="pl-PL" b="1" dirty="0">
                <a:solidFill>
                  <a:srgbClr val="006050"/>
                </a:solidFill>
              </a:rPr>
              <a:t>Odtworzenie budynku zabytkowej drewnianej leśniczówki </a:t>
            </a:r>
            <a:r>
              <a:rPr lang="pl-PL" b="1" dirty="0" smtClean="0">
                <a:solidFill>
                  <a:srgbClr val="006050"/>
                </a:solidFill>
              </a:rPr>
              <a:t>znajdującej się w Lipniku”</a:t>
            </a:r>
          </a:p>
          <a:p>
            <a:endParaRPr lang="pl-PL" b="1" dirty="0" smtClean="0">
              <a:solidFill>
                <a:srgbClr val="006050"/>
              </a:solidFill>
            </a:endParaRPr>
          </a:p>
          <a:p>
            <a:r>
              <a:rPr lang="pl-PL" sz="1000" b="1" dirty="0"/>
              <a:t>6. Miejsca postojowe </a:t>
            </a:r>
            <a:endParaRPr lang="pl-PL" sz="1000" dirty="0"/>
          </a:p>
          <a:p>
            <a:pPr algn="just"/>
            <a:r>
              <a:rPr lang="pl-PL" sz="1000" dirty="0"/>
              <a:t>Ze względu na niewielką ilość dostępnego miejsca przy budynku starej leśniczówki planujemy przygotować dwa miejsca postojowe przeznaczone dla osób z </a:t>
            </a:r>
            <a:r>
              <a:rPr lang="pl-PL" sz="1000" dirty="0" smtClean="0"/>
              <a:t>niepełnosprawnościami, które </a:t>
            </a:r>
            <a:r>
              <a:rPr lang="pl-PL" sz="1000" dirty="0"/>
              <a:t/>
            </a:r>
            <a:br>
              <a:rPr lang="pl-PL" sz="1000" dirty="0"/>
            </a:br>
            <a:r>
              <a:rPr lang="pl-PL" sz="1000" dirty="0" smtClean="0"/>
              <a:t>będą mogły dojechać bezpośredniego pod </a:t>
            </a:r>
            <a:r>
              <a:rPr lang="pl-PL" sz="1000" dirty="0"/>
              <a:t>muzeum. Pozostali turyści nowo powstającego kompleksu, w ramach którego powstanie muzeum będą mogli skorzystać </a:t>
            </a:r>
            <a:r>
              <a:rPr lang="pl-PL" sz="1000" dirty="0" smtClean="0"/>
              <a:t>z </a:t>
            </a:r>
            <a:r>
              <a:rPr lang="pl-PL" sz="1000" dirty="0"/>
              <a:t>ogólnodostępnego parkingu zlokalizowanego bezpośrednio przy drodze prowadzącej </a:t>
            </a:r>
            <a:r>
              <a:rPr lang="pl-PL" sz="1000" dirty="0" smtClean="0"/>
              <a:t>do </a:t>
            </a:r>
            <a:r>
              <a:rPr lang="pl-PL" sz="1000" dirty="0"/>
              <a:t>zabytkowej leśniczówki, amfiteatru jak również zbiorników małej retencji. Parking zlokalizowany jest w odległości </a:t>
            </a:r>
            <a:r>
              <a:rPr lang="pl-PL" sz="1000" dirty="0" smtClean="0"/>
              <a:t>ok. </a:t>
            </a:r>
            <a:r>
              <a:rPr lang="pl-PL" sz="1000" dirty="0"/>
              <a:t>100 m od leśniczówki.</a:t>
            </a:r>
          </a:p>
          <a:p>
            <a:endParaRPr lang="pl-PL" sz="1000" dirty="0"/>
          </a:p>
          <a:p>
            <a:r>
              <a:rPr lang="pl-PL" sz="1000" b="1" dirty="0"/>
              <a:t>7. Zagospodarowanie terenu wokół zabytkowej leśniczówki</a:t>
            </a:r>
          </a:p>
          <a:p>
            <a:pPr algn="just"/>
            <a:r>
              <a:rPr lang="pl-PL" sz="1000" dirty="0" smtClean="0"/>
              <a:t>Planujemy poddać rewitalizacji również </a:t>
            </a:r>
            <a:r>
              <a:rPr lang="pl-PL" sz="1000" dirty="0"/>
              <a:t>otaczający leśniczówkę ogród: </a:t>
            </a:r>
            <a:r>
              <a:rPr lang="pl-PL" sz="1000" dirty="0" smtClean="0"/>
              <a:t>chcemy </a:t>
            </a:r>
            <a:r>
              <a:rPr lang="pl-PL" sz="1000" dirty="0"/>
              <a:t>odtworzyć alejki, wybudować obiekty małej architektury, odrestaurować zabytkową fontannę oraz stworzyć przyjazną rodzinom przestrzeń. W minionym roku przebudowaliśmy wewnętrzną drogę łączącą ul. Polną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ze </a:t>
            </a:r>
            <a:r>
              <a:rPr lang="pl-PL" sz="1000" dirty="0"/>
              <a:t>„Starą Leśniczówką” i </a:t>
            </a:r>
            <a:r>
              <a:rPr lang="pl-PL" sz="1000" dirty="0" smtClean="0"/>
              <a:t>amfiteatrem </a:t>
            </a:r>
            <a:r>
              <a:rPr lang="pl-PL" sz="1000" dirty="0"/>
              <a:t>w celu jak najlepszego udostępnienia kompleksu rekreacyjnego.</a:t>
            </a:r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78953" y="-612204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390765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10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624" y="0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79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157995" y="433659"/>
            <a:ext cx="5386820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r>
              <a:rPr lang="pl-PL" b="1" dirty="0">
                <a:solidFill>
                  <a:srgbClr val="006050"/>
                </a:solidFill>
              </a:rPr>
              <a:t> </a:t>
            </a:r>
            <a:r>
              <a:rPr lang="pl-PL" b="1" dirty="0" smtClean="0">
                <a:solidFill>
                  <a:srgbClr val="006050"/>
                </a:solidFill>
              </a:rPr>
              <a:t>„</a:t>
            </a:r>
            <a:r>
              <a:rPr lang="pl-PL" b="1" dirty="0">
                <a:solidFill>
                  <a:srgbClr val="006050"/>
                </a:solidFill>
              </a:rPr>
              <a:t>Odtworzenie budynku zabytkowej drewnianej leśniczówki </a:t>
            </a:r>
            <a:r>
              <a:rPr lang="pl-PL" b="1" dirty="0" smtClean="0">
                <a:solidFill>
                  <a:srgbClr val="006050"/>
                </a:solidFill>
              </a:rPr>
              <a:t>znajdującej się w Lipniku”</a:t>
            </a:r>
          </a:p>
          <a:p>
            <a:endParaRPr lang="pl-PL" dirty="0" smtClean="0">
              <a:solidFill>
                <a:srgbClr val="006050"/>
              </a:solidFill>
            </a:endParaRPr>
          </a:p>
          <a:p>
            <a:r>
              <a:rPr lang="pl-PL" b="1" dirty="0" smtClean="0"/>
              <a:t>Pytania pomocnicze do formularza partycypacji społecznych:</a:t>
            </a:r>
          </a:p>
          <a:p>
            <a:endParaRPr lang="pl-PL" b="1" dirty="0" smtClean="0"/>
          </a:p>
          <a:p>
            <a:r>
              <a:rPr lang="pl-PL" sz="1000" i="1" dirty="0" smtClean="0"/>
              <a:t>1. Jakie </a:t>
            </a:r>
            <a:r>
              <a:rPr lang="pl-PL" sz="1000" i="1" dirty="0"/>
              <a:t>ułatwienia należy zastosować, aby w jak największym stopniu zwiększyć dostępność </a:t>
            </a:r>
            <a:r>
              <a:rPr lang="pl-PL" sz="1000" i="1" dirty="0" smtClean="0"/>
              <a:t>ekspozycji w muzeum dla </a:t>
            </a:r>
            <a:r>
              <a:rPr lang="pl-PL" sz="1000" i="1" dirty="0"/>
              <a:t>osób z niepełnosprawnościami </a:t>
            </a:r>
            <a:r>
              <a:rPr lang="pl-PL" sz="1000" i="1" dirty="0" smtClean="0"/>
              <a:t>?</a:t>
            </a:r>
            <a:endParaRPr lang="pl-PL" sz="1000" dirty="0"/>
          </a:p>
          <a:p>
            <a:r>
              <a:rPr lang="pl-PL" sz="1000" i="1" dirty="0" smtClean="0"/>
              <a:t>2. Czy </a:t>
            </a:r>
            <a:r>
              <a:rPr lang="pl-PL" sz="1000" i="1" dirty="0"/>
              <a:t>po rewitalizacji leśniczówki powinniśmy skupić się głównie na charakterze muzealnym obiektu, czy powinny być w nim prowadzone również zajęcia edukacyjne, warsztaty o tematyce przyrodniczej </a:t>
            </a:r>
            <a:r>
              <a:rPr lang="pl-PL" sz="1000" i="1" dirty="0" smtClean="0"/>
              <a:t/>
            </a:r>
            <a:br>
              <a:rPr lang="pl-PL" sz="1000" i="1" dirty="0" smtClean="0"/>
            </a:br>
            <a:r>
              <a:rPr lang="pl-PL" sz="1000" i="1" dirty="0" smtClean="0"/>
              <a:t>i </a:t>
            </a:r>
            <a:r>
              <a:rPr lang="pl-PL" sz="1000" i="1" dirty="0"/>
              <a:t>kulturowej </a:t>
            </a:r>
            <a:r>
              <a:rPr lang="pl-PL" sz="1000" i="1" dirty="0" smtClean="0"/>
              <a:t>?</a:t>
            </a:r>
          </a:p>
          <a:p>
            <a:r>
              <a:rPr lang="pl-PL" sz="1000" i="1" dirty="0" smtClean="0"/>
              <a:t>3. Czy powinniśmy spróbować odtworzyć ogród na podstawie posiadanej wiedzy?  A może stworzyć ogród z </a:t>
            </a:r>
            <a:r>
              <a:rPr lang="pl-PL" sz="1000" i="1" dirty="0" err="1" smtClean="0"/>
              <a:t>nasadzeniami</a:t>
            </a:r>
            <a:r>
              <a:rPr lang="pl-PL" sz="1000" i="1" dirty="0" smtClean="0"/>
              <a:t> kwiatów i krzewów ogrodowych ?</a:t>
            </a:r>
          </a:p>
          <a:p>
            <a:r>
              <a:rPr lang="pl-PL" sz="1000" i="1" dirty="0" smtClean="0"/>
              <a:t>4. Czy </a:t>
            </a:r>
            <a:r>
              <a:rPr lang="pl-PL" sz="1000" i="1" dirty="0"/>
              <a:t>przestrzeń rekreacyjna ogrodu powinna być wyposażona jeszcze w jakieś inne formy małej architektury</a:t>
            </a:r>
            <a:r>
              <a:rPr lang="pl-PL" sz="1000" i="1" dirty="0" smtClean="0"/>
              <a:t>?</a:t>
            </a:r>
          </a:p>
          <a:p>
            <a:endParaRPr lang="pl-PL" i="1" dirty="0" smtClean="0"/>
          </a:p>
          <a:p>
            <a:endParaRPr lang="pl-PL" dirty="0"/>
          </a:p>
          <a:p>
            <a:endParaRPr lang="pl-PL" b="1" dirty="0" smtClean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78953" y="-612204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0" y="3007291"/>
            <a:ext cx="378953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11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624" y="3465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26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157995" y="433659"/>
            <a:ext cx="5386820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r>
              <a:rPr lang="pl-PL" b="1" dirty="0">
                <a:solidFill>
                  <a:srgbClr val="006050"/>
                </a:solidFill>
              </a:rPr>
              <a:t> </a:t>
            </a:r>
            <a:r>
              <a:rPr lang="pl-PL" b="1" dirty="0" smtClean="0">
                <a:solidFill>
                  <a:srgbClr val="006050"/>
                </a:solidFill>
              </a:rPr>
              <a:t>„</a:t>
            </a:r>
            <a:r>
              <a:rPr lang="pl-PL" b="1" dirty="0">
                <a:solidFill>
                  <a:srgbClr val="006050"/>
                </a:solidFill>
              </a:rPr>
              <a:t>Odtworzenie budynku zabytkowej drewnianej leśniczówki </a:t>
            </a:r>
            <a:r>
              <a:rPr lang="pl-PL" b="1" dirty="0" smtClean="0">
                <a:solidFill>
                  <a:srgbClr val="006050"/>
                </a:solidFill>
              </a:rPr>
              <a:t>znajdującej się w Lipniku”</a:t>
            </a:r>
          </a:p>
          <a:p>
            <a:endParaRPr lang="pl-PL" dirty="0" smtClean="0">
              <a:solidFill>
                <a:srgbClr val="006050"/>
              </a:solidFill>
            </a:endParaRPr>
          </a:p>
          <a:p>
            <a:r>
              <a:rPr lang="pl-PL" b="1" dirty="0" smtClean="0"/>
              <a:t>Pytania pomocnicze do formularza partycypacji społecznych:</a:t>
            </a:r>
          </a:p>
          <a:p>
            <a:endParaRPr lang="pl-PL" b="1" dirty="0" smtClean="0"/>
          </a:p>
          <a:p>
            <a:r>
              <a:rPr lang="pl-PL" sz="1000" i="1" dirty="0"/>
              <a:t>6</a:t>
            </a:r>
            <a:r>
              <a:rPr lang="pl-PL" sz="1000" i="1" dirty="0" smtClean="0"/>
              <a:t>. </a:t>
            </a:r>
            <a:r>
              <a:rPr lang="pl-PL" sz="1000" i="1" dirty="0"/>
              <a:t>Czy </a:t>
            </a:r>
            <a:r>
              <a:rPr lang="pl-PL" sz="1000" i="1" dirty="0" smtClean="0"/>
              <a:t>według Państwa istnieje </a:t>
            </a:r>
            <a:r>
              <a:rPr lang="pl-PL" sz="1000" i="1" dirty="0"/>
              <a:t>konieczność oznakowania i wyróżnienia </a:t>
            </a:r>
            <a:r>
              <a:rPr lang="pl-PL" sz="1000" i="1" dirty="0" smtClean="0"/>
              <a:t>na </a:t>
            </a:r>
            <a:r>
              <a:rPr lang="pl-PL" sz="1000" i="1" dirty="0"/>
              <a:t>terenie </a:t>
            </a:r>
            <a:r>
              <a:rPr lang="pl-PL" sz="1000" i="1" dirty="0" smtClean="0"/>
              <a:t>planowanego kompleksu rekreacyjnego przejść pomiędzy poszczególnymi obiektami?</a:t>
            </a:r>
            <a:endParaRPr lang="pl-PL" sz="1000" b="1" dirty="0" smtClean="0"/>
          </a:p>
          <a:p>
            <a:r>
              <a:rPr lang="pl-PL" sz="1000" i="1" dirty="0" smtClean="0"/>
              <a:t>7. Czy widzą Państwo potrzebę przeznaczenia obiektu na inne funkcje społecznie użyteczne?</a:t>
            </a:r>
          </a:p>
          <a:p>
            <a:r>
              <a:rPr lang="pl-PL" sz="1000" i="1" dirty="0" smtClean="0"/>
              <a:t>8. Czy powinniśmy przywrócić widok jaki roztaczał się z tego miejsca wcześniej, a może teren wokół leśniczówki pozostawić naturalnej sukcesji ?</a:t>
            </a:r>
            <a:endParaRPr lang="pl-PL" sz="1000" dirty="0" smtClean="0"/>
          </a:p>
          <a:p>
            <a:endParaRPr lang="pl-PL" dirty="0"/>
          </a:p>
          <a:p>
            <a:endParaRPr lang="pl-PL" i="1" dirty="0" smtClean="0"/>
          </a:p>
          <a:p>
            <a:endParaRPr lang="pl-PL" dirty="0"/>
          </a:p>
          <a:p>
            <a:endParaRPr lang="pl-PL" b="1" dirty="0" smtClean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78953" y="-612204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390765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12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624" y="0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63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72207" y="433660"/>
            <a:ext cx="5593560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b="1" dirty="0"/>
              <a:t> </a:t>
            </a:r>
            <a:r>
              <a:rPr lang="pl-PL" b="1" dirty="0" smtClean="0"/>
              <a:t>B. </a:t>
            </a:r>
            <a:r>
              <a:rPr lang="pl-PL" b="1" dirty="0"/>
              <a:t>Zadania planowane do realizacji po stronie polskiej na terenie Nadleśnictwa Jeleśnia:</a:t>
            </a:r>
            <a:endParaRPr lang="pl-PL" dirty="0"/>
          </a:p>
          <a:p>
            <a:r>
              <a:rPr lang="pl-PL" b="1" dirty="0">
                <a:solidFill>
                  <a:srgbClr val="006050"/>
                </a:solidFill>
              </a:rPr>
              <a:t> „Odrestaurowanie zabytkowej drewnianej Kaplicy Matki Boskiej Leśnej </a:t>
            </a:r>
            <a:r>
              <a:rPr lang="pl-PL" b="1" dirty="0" smtClean="0">
                <a:solidFill>
                  <a:srgbClr val="006050"/>
                </a:solidFill>
              </a:rPr>
              <a:t>w </a:t>
            </a:r>
            <a:r>
              <a:rPr lang="pl-PL" b="1" dirty="0">
                <a:solidFill>
                  <a:srgbClr val="006050"/>
                </a:solidFill>
              </a:rPr>
              <a:t>Kiełbasowie</a:t>
            </a:r>
            <a:r>
              <a:rPr lang="pl-PL" b="1" dirty="0" smtClean="0">
                <a:solidFill>
                  <a:srgbClr val="006050"/>
                </a:solidFill>
              </a:rPr>
              <a:t>”</a:t>
            </a:r>
            <a:endParaRPr lang="pl-PL" b="1" dirty="0">
              <a:solidFill>
                <a:srgbClr val="006050"/>
              </a:solidFill>
            </a:endParaRPr>
          </a:p>
          <a:p>
            <a:endParaRPr lang="pl-PL" b="1" dirty="0" smtClean="0">
              <a:solidFill>
                <a:srgbClr val="006050"/>
              </a:solidFill>
            </a:endParaRPr>
          </a:p>
          <a:p>
            <a:r>
              <a:rPr lang="pl-PL" sz="1000" dirty="0" smtClean="0"/>
              <a:t>1. W </a:t>
            </a:r>
            <a:r>
              <a:rPr lang="pl-PL" sz="1000" dirty="0"/>
              <a:t>ramach projektu planujemy </a:t>
            </a:r>
            <a:r>
              <a:rPr lang="pl-PL" sz="1000" dirty="0">
                <a:solidFill>
                  <a:srgbClr val="006050"/>
                </a:solidFill>
              </a:rPr>
              <a:t>odrestaurować budynek </a:t>
            </a:r>
            <a:r>
              <a:rPr lang="pl-PL" sz="1000" dirty="0" smtClean="0">
                <a:solidFill>
                  <a:srgbClr val="006050"/>
                </a:solidFill>
              </a:rPr>
              <a:t/>
            </a:r>
            <a:br>
              <a:rPr lang="pl-PL" sz="1000" dirty="0" smtClean="0">
                <a:solidFill>
                  <a:srgbClr val="006050"/>
                </a:solidFill>
              </a:rPr>
            </a:br>
            <a:r>
              <a:rPr lang="pl-PL" sz="1000" dirty="0" smtClean="0">
                <a:solidFill>
                  <a:srgbClr val="006050"/>
                </a:solidFill>
              </a:rPr>
              <a:t>zabytkowej </a:t>
            </a:r>
            <a:r>
              <a:rPr lang="pl-PL" sz="1000" dirty="0">
                <a:solidFill>
                  <a:srgbClr val="006050"/>
                </a:solidFill>
              </a:rPr>
              <a:t>drewnianej </a:t>
            </a:r>
            <a:r>
              <a:rPr lang="pl-PL" sz="1000" dirty="0" smtClean="0">
                <a:solidFill>
                  <a:srgbClr val="006050"/>
                </a:solidFill>
              </a:rPr>
              <a:t>kaplicy</a:t>
            </a:r>
            <a:r>
              <a:rPr lang="pl-PL" sz="1000" dirty="0" smtClean="0"/>
              <a:t>, którą w latach </a:t>
            </a:r>
            <a:r>
              <a:rPr lang="pl-PL" sz="1000" dirty="0"/>
              <a:t>30-tych ubiegłego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stulecia, Rudolf </a:t>
            </a:r>
            <a:r>
              <a:rPr lang="pl-PL" sz="1000" dirty="0" err="1"/>
              <a:t>Messer</a:t>
            </a:r>
            <a:r>
              <a:rPr lang="pl-PL" sz="1000" dirty="0"/>
              <a:t>, leśniczy lasów miejskich w Żywcu</a:t>
            </a:r>
            <a:r>
              <a:rPr lang="pl-PL" sz="1000" dirty="0" smtClean="0"/>
              <a:t>,</a:t>
            </a:r>
            <a:br>
              <a:rPr lang="pl-PL" sz="1000" dirty="0" smtClean="0"/>
            </a:br>
            <a:r>
              <a:rPr lang="pl-PL" sz="1000" dirty="0" smtClean="0"/>
              <a:t>postanowił </a:t>
            </a:r>
            <a:r>
              <a:rPr lang="pl-PL" sz="1000" dirty="0"/>
              <a:t>wybudować w </a:t>
            </a:r>
            <a:r>
              <a:rPr lang="pl-PL" sz="1000" dirty="0" smtClean="0"/>
              <a:t>Kiełbasowie. Jeszcze </a:t>
            </a:r>
            <a:r>
              <a:rPr lang="pl-PL" sz="1000" dirty="0"/>
              <a:t>przed rozpoczęciem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II </a:t>
            </a:r>
            <a:r>
              <a:rPr lang="pl-PL" sz="1000" dirty="0"/>
              <a:t>wojny światowej na niewysokim wzgórzu postawiono budynek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w</a:t>
            </a:r>
            <a:r>
              <a:rPr lang="pl-PL" sz="1000" dirty="0"/>
              <a:t> stanie surowym. </a:t>
            </a:r>
            <a:r>
              <a:rPr lang="pl-PL" sz="1000" dirty="0" smtClean="0"/>
              <a:t>Budowę kaplicy dokończył w</a:t>
            </a:r>
            <a:r>
              <a:rPr lang="pl-PL" sz="1000" dirty="0"/>
              <a:t> 1947 </a:t>
            </a:r>
            <a:r>
              <a:rPr lang="pl-PL" sz="1000" dirty="0" smtClean="0"/>
              <a:t>r.</a:t>
            </a:r>
          </a:p>
          <a:p>
            <a:r>
              <a:rPr lang="pl-PL" sz="1000" dirty="0" smtClean="0"/>
              <a:t>Aleksander </a:t>
            </a:r>
            <a:r>
              <a:rPr lang="pl-PL" sz="1000" dirty="0"/>
              <a:t>Olszowski, leśniczy Lasów Państwowych. W 1970 </a:t>
            </a:r>
            <a:r>
              <a:rPr lang="pl-PL" sz="1000" dirty="0" smtClean="0"/>
              <a:t>r. </a:t>
            </a:r>
            <a:br>
              <a:rPr lang="pl-PL" sz="1000" dirty="0" smtClean="0"/>
            </a:br>
            <a:r>
              <a:rPr lang="pl-PL" sz="1000" dirty="0" smtClean="0"/>
              <a:t>w</a:t>
            </a:r>
            <a:r>
              <a:rPr lang="pl-PL" sz="1000" dirty="0"/>
              <a:t> kaplicy po </a:t>
            </a:r>
            <a:r>
              <a:rPr lang="pl-PL" sz="1000" dirty="0" smtClean="0"/>
              <a:t>raz </a:t>
            </a:r>
            <a:r>
              <a:rPr lang="pl-PL" sz="1000" dirty="0"/>
              <a:t>pierwszy modlił się kardynał Karol Wojtyła, </a:t>
            </a:r>
            <a:r>
              <a:rPr lang="pl-PL" sz="1000" dirty="0" smtClean="0"/>
              <a:t>jego </a:t>
            </a:r>
            <a:br>
              <a:rPr lang="pl-PL" sz="1000" dirty="0" smtClean="0"/>
            </a:br>
            <a:r>
              <a:rPr lang="pl-PL" sz="1000" dirty="0" smtClean="0"/>
              <a:t>ostatnią </a:t>
            </a:r>
            <a:r>
              <a:rPr lang="pl-PL" sz="1000" dirty="0"/>
              <a:t>wizytę </a:t>
            </a:r>
            <a:r>
              <a:rPr lang="pl-PL" sz="1000" dirty="0" smtClean="0"/>
              <a:t>w kaplicy odnotowano </a:t>
            </a:r>
            <a:r>
              <a:rPr lang="pl-PL" sz="1000" dirty="0"/>
              <a:t>1 maja </a:t>
            </a:r>
            <a:r>
              <a:rPr lang="pl-PL" sz="1000" dirty="0" smtClean="0"/>
              <a:t>1978 r. Zachowując </a:t>
            </a:r>
            <a:br>
              <a:rPr lang="pl-PL" sz="1000" dirty="0" smtClean="0"/>
            </a:br>
            <a:r>
              <a:rPr lang="pl-PL" sz="1000" dirty="0" smtClean="0"/>
              <a:t>zabytkowy </a:t>
            </a:r>
            <a:r>
              <a:rPr lang="pl-PL" sz="1000" dirty="0"/>
              <a:t>charakter tego </a:t>
            </a:r>
            <a:r>
              <a:rPr lang="pl-PL" sz="1000" dirty="0" smtClean="0">
                <a:solidFill>
                  <a:srgbClr val="006050"/>
                </a:solidFill>
              </a:rPr>
              <a:t>miejsca planujemy również zmodernizować </a:t>
            </a:r>
            <a:br>
              <a:rPr lang="pl-PL" sz="1000" dirty="0" smtClean="0">
                <a:solidFill>
                  <a:srgbClr val="006050"/>
                </a:solidFill>
              </a:rPr>
            </a:br>
            <a:r>
              <a:rPr lang="pl-PL" sz="1000" dirty="0" smtClean="0">
                <a:solidFill>
                  <a:srgbClr val="006050"/>
                </a:solidFill>
              </a:rPr>
              <a:t>infrastrukturę </a:t>
            </a:r>
            <a:r>
              <a:rPr lang="pl-PL" sz="1000" dirty="0">
                <a:solidFill>
                  <a:srgbClr val="006050"/>
                </a:solidFill>
              </a:rPr>
              <a:t>znajdującą się </a:t>
            </a:r>
            <a:r>
              <a:rPr lang="pl-PL" sz="1000" dirty="0" smtClean="0">
                <a:solidFill>
                  <a:srgbClr val="006050"/>
                </a:solidFill>
              </a:rPr>
              <a:t>wokół kaplicy</a:t>
            </a:r>
            <a:r>
              <a:rPr lang="pl-PL" sz="1000" dirty="0" smtClean="0"/>
              <a:t>. </a:t>
            </a:r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62478" y="-593467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374290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13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12" name="Obraz 11" descr="http://www.parafiapewel-mala.cba.pl/foto/kaplica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631" y="892822"/>
            <a:ext cx="1777811" cy="1447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9624" y="5942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51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157995" y="433660"/>
            <a:ext cx="5458828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r>
              <a:rPr lang="pl-PL" b="1" dirty="0">
                <a:solidFill>
                  <a:srgbClr val="006050"/>
                </a:solidFill>
              </a:rPr>
              <a:t> „Odrestaurowanie zabytkowej drewnianej Kaplicy Matki Boskiej Leśnej w Kiełbasowie</a:t>
            </a:r>
            <a:r>
              <a:rPr lang="pl-PL" b="1" dirty="0" smtClean="0">
                <a:solidFill>
                  <a:srgbClr val="006050"/>
                </a:solidFill>
              </a:rPr>
              <a:t>”</a:t>
            </a:r>
            <a:endParaRPr lang="pl-PL" b="1" dirty="0">
              <a:solidFill>
                <a:srgbClr val="006050"/>
              </a:solidFill>
            </a:endParaRPr>
          </a:p>
          <a:p>
            <a:endParaRPr lang="pl-PL" b="1" dirty="0" smtClean="0">
              <a:solidFill>
                <a:srgbClr val="006050"/>
              </a:solidFill>
            </a:endParaRPr>
          </a:p>
          <a:p>
            <a:r>
              <a:rPr lang="pl-PL" b="1" dirty="0" smtClean="0"/>
              <a:t>2. Funkcja </a:t>
            </a:r>
            <a:r>
              <a:rPr lang="pl-PL" b="1" dirty="0"/>
              <a:t>obiektu</a:t>
            </a:r>
            <a:endParaRPr lang="pl-PL" dirty="0"/>
          </a:p>
          <a:p>
            <a:pPr algn="just"/>
            <a:r>
              <a:rPr lang="pl-PL" sz="1000" dirty="0" smtClean="0"/>
              <a:t>W kaplicy cyklicznie</a:t>
            </a:r>
            <a:r>
              <a:rPr lang="pl-PL" sz="1000" dirty="0"/>
              <a:t>, kilka razy w roku odprawiane są </a:t>
            </a:r>
            <a:r>
              <a:rPr lang="pl-PL" sz="1000" dirty="0" smtClean="0"/>
              <a:t>nabożeństwa</a:t>
            </a:r>
            <a:r>
              <a:rPr lang="pl-PL" sz="1000" dirty="0"/>
              <a:t>, które cieszą się niezwykłą popularnością nie tylko wśród mieszkańców gminy ale </a:t>
            </a:r>
            <a:r>
              <a:rPr lang="pl-PL" sz="1000" dirty="0" smtClean="0"/>
              <a:t>także </a:t>
            </a:r>
            <a:r>
              <a:rPr lang="pl-PL" sz="1000" dirty="0"/>
              <a:t>turystów z całego kraju. Obiekt jest chętnie odwiedzany również przez turystów z </a:t>
            </a:r>
            <a:r>
              <a:rPr lang="pl-PL" sz="1000" dirty="0" smtClean="0"/>
              <a:t>zagranicy</a:t>
            </a:r>
            <a:r>
              <a:rPr lang="pl-PL" sz="1000" dirty="0"/>
              <a:t> </a:t>
            </a:r>
            <a:r>
              <a:rPr lang="pl-PL" sz="1000" dirty="0" smtClean="0"/>
              <a:t>i jest cennym zabytkowym obiektem architektury drewnianej znajdującym się na obszarze Pogranicza.</a:t>
            </a:r>
          </a:p>
          <a:p>
            <a:pPr algn="just"/>
            <a:r>
              <a:rPr lang="pl-PL" sz="1000" dirty="0"/>
              <a:t>Budynek kaplicy po rewitalizacji zachowa funkcję kultu </a:t>
            </a:r>
            <a:r>
              <a:rPr lang="pl-PL" sz="1000" dirty="0" smtClean="0"/>
              <a:t>religijnego. Poprzez </a:t>
            </a:r>
            <a:r>
              <a:rPr lang="pl-PL" sz="1000" dirty="0"/>
              <a:t>modernizację infrastruktury wokół kaplicy zamierzamy </a:t>
            </a:r>
            <a:r>
              <a:rPr lang="pl-PL" sz="1000" dirty="0" smtClean="0"/>
              <a:t>stworzyć </a:t>
            </a:r>
            <a:r>
              <a:rPr lang="pl-PL" sz="1000" dirty="0"/>
              <a:t>lepsze warunki dla osób uczestniczących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w </a:t>
            </a:r>
            <a:r>
              <a:rPr lang="pl-PL" sz="1000" dirty="0"/>
              <a:t>nabożeństwach</a:t>
            </a:r>
            <a:r>
              <a:rPr lang="pl-PL" sz="1000" dirty="0" smtClean="0"/>
              <a:t>, </a:t>
            </a:r>
            <a:r>
              <a:rPr lang="pl-PL" sz="1000" dirty="0"/>
              <a:t>jak również turystów pragnących wypocząć na łonie przyrody pośród otaczającego lasu oraz udających się w dalsze piesze wędrówki po szczytach Beskidu Żywieckiego. </a:t>
            </a:r>
            <a:r>
              <a:rPr lang="pl-PL" sz="1000" dirty="0" smtClean="0"/>
              <a:t>Planujemy zmodernizować ławki, ogrodzenie, ścieżki prowadzące </a:t>
            </a:r>
            <a:r>
              <a:rPr lang="pl-PL" sz="1000" dirty="0"/>
              <a:t>do kaplicy </a:t>
            </a:r>
            <a:r>
              <a:rPr lang="pl-PL" sz="1000" dirty="0" smtClean="0"/>
              <a:t>oraz stworzyć ogród </a:t>
            </a:r>
            <a:r>
              <a:rPr lang="pl-PL" sz="1000" dirty="0"/>
              <a:t>z rodzimymi drzewami, </a:t>
            </a:r>
            <a:r>
              <a:rPr lang="pl-PL" sz="1000" dirty="0" smtClean="0"/>
              <a:t>krzewami i kwiatami</a:t>
            </a:r>
            <a:r>
              <a:rPr lang="pl-PL" sz="1000" dirty="0"/>
              <a:t>. </a:t>
            </a:r>
            <a:r>
              <a:rPr lang="pl-PL" sz="1000" dirty="0" smtClean="0"/>
              <a:t>Chcemy, </a:t>
            </a:r>
            <a:r>
              <a:rPr lang="pl-PL" sz="1000" dirty="0"/>
              <a:t>aby </a:t>
            </a:r>
            <a:r>
              <a:rPr lang="pl-PL" sz="1000" dirty="0" smtClean="0"/>
              <a:t>kaplica stała </a:t>
            </a:r>
            <a:r>
              <a:rPr lang="pl-PL" sz="1000" dirty="0"/>
              <a:t>się nowym punktem na mapie turystycznych atrakcji Pogranicza.</a:t>
            </a:r>
          </a:p>
          <a:p>
            <a:endParaRPr lang="pl-PL" sz="1000" dirty="0"/>
          </a:p>
          <a:p>
            <a:endParaRPr lang="pl-PL" sz="1000" dirty="0"/>
          </a:p>
          <a:p>
            <a:endParaRPr lang="pl-PL" b="1" dirty="0">
              <a:solidFill>
                <a:srgbClr val="006050"/>
              </a:solidFill>
            </a:endParaRPr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78953" y="-612204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372051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14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624" y="9371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77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952527" y="1035228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157996" y="433660"/>
            <a:ext cx="5458827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r>
              <a:rPr lang="pl-PL" b="1" dirty="0">
                <a:solidFill>
                  <a:srgbClr val="006050"/>
                </a:solidFill>
              </a:rPr>
              <a:t> „Odrestaurowanie zabytkowej drewnianej Kaplicy Matki Boskiej Leśnej w Kiełbasowie</a:t>
            </a:r>
            <a:r>
              <a:rPr lang="pl-PL" b="1" dirty="0" smtClean="0">
                <a:solidFill>
                  <a:srgbClr val="006050"/>
                </a:solidFill>
              </a:rPr>
              <a:t>”</a:t>
            </a:r>
            <a:endParaRPr lang="pl-PL" b="1" dirty="0">
              <a:solidFill>
                <a:srgbClr val="006050"/>
              </a:solidFill>
            </a:endParaRPr>
          </a:p>
          <a:p>
            <a:endParaRPr lang="pl-PL" b="1" dirty="0" smtClean="0">
              <a:solidFill>
                <a:srgbClr val="006050"/>
              </a:solidFill>
            </a:endParaRPr>
          </a:p>
          <a:p>
            <a:r>
              <a:rPr lang="pl-PL" b="1" dirty="0" smtClean="0"/>
              <a:t>3. Kaplica </a:t>
            </a:r>
            <a:r>
              <a:rPr lang="pl-PL" b="1" dirty="0"/>
              <a:t>Matki Boskiej Leśnej w leśnictwie Kiełbasów a „Nowy </a:t>
            </a:r>
            <a:r>
              <a:rPr lang="pl-PL" b="1" dirty="0" err="1" smtClean="0"/>
              <a:t>EuropejskiBauhaus</a:t>
            </a:r>
            <a:r>
              <a:rPr lang="pl-PL" b="1" dirty="0"/>
              <a:t>”</a:t>
            </a:r>
            <a:r>
              <a:rPr lang="pl-PL" dirty="0"/>
              <a:t> (NEB</a:t>
            </a:r>
            <a:r>
              <a:rPr lang="pl-PL" dirty="0" smtClean="0"/>
              <a:t>)</a:t>
            </a:r>
          </a:p>
          <a:p>
            <a:endParaRPr lang="pl-PL" dirty="0"/>
          </a:p>
          <a:p>
            <a:pPr algn="just"/>
            <a:r>
              <a:rPr lang="pl-PL" sz="1000" dirty="0"/>
              <a:t>Planowana rewitalizacja kaplicy, wpisuje się w naturalny </a:t>
            </a:r>
            <a:r>
              <a:rPr lang="pl-PL" sz="1000" dirty="0" smtClean="0"/>
              <a:t>krajobraz. Do </a:t>
            </a:r>
            <a:r>
              <a:rPr lang="pl-PL" sz="1000" dirty="0"/>
              <a:t>realizacji zaplanowanych </a:t>
            </a:r>
            <a:br>
              <a:rPr lang="pl-PL" sz="1000" dirty="0"/>
            </a:br>
            <a:r>
              <a:rPr lang="pl-PL" sz="1000" dirty="0"/>
              <a:t>w ramach projektu działań będą użyte materiały pochodzenia naturalnego. Planowane działania będą uwzględniały aspekt estetyczny i kulturowy. Odrestaurowana kapliczka wpłynie na zrównoważony rozwój poprzez ochronę dziedzictwa kulturowego i jego dostępności dla kolejnych pokoleń. </a:t>
            </a:r>
            <a:r>
              <a:rPr lang="pl-PL" sz="1000" dirty="0" smtClean="0"/>
              <a:t>Planowane zadanie wpłynie również na polepszenie dialogu </a:t>
            </a:r>
            <a:r>
              <a:rPr lang="pl-PL" sz="1000" dirty="0"/>
              <a:t>między kulturami, płciami i grupami wiekowymi. </a:t>
            </a:r>
            <a:r>
              <a:rPr lang="pl-PL" sz="1000" dirty="0" smtClean="0"/>
              <a:t>W </a:t>
            </a:r>
            <a:r>
              <a:rPr lang="pl-PL" sz="1000" dirty="0"/>
              <a:t>ramach planowanych działań zostaną zastosowane rozwiązania </a:t>
            </a:r>
            <a:r>
              <a:rPr lang="pl-PL" sz="1000" dirty="0" smtClean="0"/>
              <a:t>umożliwiające </a:t>
            </a:r>
            <a:r>
              <a:rPr lang="pl-PL" sz="1000" dirty="0"/>
              <a:t>dostęp do obiektu osobom </a:t>
            </a:r>
            <a:r>
              <a:rPr lang="pl-PL" sz="1000" dirty="0" smtClean="0"/>
              <a:t>niepełnosprawnym. Rewitalizacja </a:t>
            </a:r>
            <a:r>
              <a:rPr lang="pl-PL" sz="1000" dirty="0"/>
              <a:t>kaplicy oraz otaczającej ją infrastruktury zwiększy </a:t>
            </a:r>
            <a:r>
              <a:rPr lang="pl-PL" sz="1000" dirty="0" smtClean="0"/>
              <a:t>dostępność obiektu dla </a:t>
            </a:r>
            <a:r>
              <a:rPr lang="pl-PL" sz="1000" dirty="0"/>
              <a:t>turystów </a:t>
            </a:r>
            <a:r>
              <a:rPr lang="pl-PL" sz="1000" dirty="0" smtClean="0"/>
              <a:t>oraz lokalnej </a:t>
            </a:r>
            <a:r>
              <a:rPr lang="pl-PL" sz="1000" dirty="0"/>
              <a:t>społeczności. </a:t>
            </a:r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78953" y="-612204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372051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15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624" y="3929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69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157996" y="433660"/>
            <a:ext cx="5386820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r>
              <a:rPr lang="pl-PL" b="1" dirty="0">
                <a:solidFill>
                  <a:srgbClr val="006050"/>
                </a:solidFill>
              </a:rPr>
              <a:t> „Odrestaurowanie zabytkowej drewnianej Kaplicy Matki Boskiej Leśnej w Kiełbasowie</a:t>
            </a:r>
            <a:r>
              <a:rPr lang="pl-PL" b="1" dirty="0" smtClean="0">
                <a:solidFill>
                  <a:srgbClr val="006050"/>
                </a:solidFill>
              </a:rPr>
              <a:t>”</a:t>
            </a:r>
            <a:endParaRPr lang="pl-PL" b="1" dirty="0">
              <a:solidFill>
                <a:srgbClr val="006050"/>
              </a:solidFill>
            </a:endParaRPr>
          </a:p>
          <a:p>
            <a:endParaRPr lang="pl-PL" dirty="0"/>
          </a:p>
          <a:p>
            <a:r>
              <a:rPr lang="pl-PL" b="1" dirty="0" smtClean="0"/>
              <a:t>4. Kaplica </a:t>
            </a:r>
            <a:r>
              <a:rPr lang="pl-PL" b="1" dirty="0"/>
              <a:t>Matki Boskiej Leśnej w leśnictwie Kiełbasów a jej </a:t>
            </a:r>
            <a:r>
              <a:rPr lang="pl-PL" b="1" dirty="0" smtClean="0"/>
              <a:t>otoczenie</a:t>
            </a:r>
          </a:p>
          <a:p>
            <a:endParaRPr lang="pl-PL" dirty="0"/>
          </a:p>
          <a:p>
            <a:r>
              <a:rPr lang="pl-PL" sz="1000" dirty="0"/>
              <a:t>Kaplica Matki Boskiej Leśnej znajduje się na terenie leśnictwa Kiełbasów.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Położenie </a:t>
            </a:r>
            <a:r>
              <a:rPr lang="pl-PL" sz="1000" dirty="0"/>
              <a:t>leśnictwa </a:t>
            </a:r>
            <a:r>
              <a:rPr lang="pl-PL" sz="1000" dirty="0" smtClean="0"/>
              <a:t>na </a:t>
            </a:r>
            <a:r>
              <a:rPr lang="pl-PL" sz="1000" dirty="0"/>
              <a:t>peryferiach miasta Żywiec sprawia, </a:t>
            </a:r>
            <a:endParaRPr lang="pl-PL" sz="1000" dirty="0" smtClean="0"/>
          </a:p>
          <a:p>
            <a:r>
              <a:rPr lang="pl-PL" sz="1000" dirty="0" smtClean="0"/>
              <a:t>że </a:t>
            </a:r>
            <a:r>
              <a:rPr lang="pl-PL" sz="1000" dirty="0"/>
              <a:t>jest ono miejscem bardzo często uczęszczanym </a:t>
            </a:r>
            <a:endParaRPr lang="pl-PL" sz="1000" dirty="0" smtClean="0"/>
          </a:p>
          <a:p>
            <a:r>
              <a:rPr lang="pl-PL" sz="1000" dirty="0" smtClean="0"/>
              <a:t>przez </a:t>
            </a:r>
            <a:r>
              <a:rPr lang="pl-PL" sz="1000" dirty="0"/>
              <a:t>okolicznych mieszkańców. W pobliżu tej kaplicy </a:t>
            </a:r>
            <a:endParaRPr lang="pl-PL" sz="1000" dirty="0" smtClean="0"/>
          </a:p>
          <a:p>
            <a:r>
              <a:rPr lang="pl-PL" sz="1000" dirty="0" smtClean="0"/>
              <a:t>umiejscowiona </a:t>
            </a:r>
            <a:r>
              <a:rPr lang="pl-PL" sz="1000" dirty="0"/>
              <a:t>jest ścieżka edukacyjna Nadleśnictwa Jeleśnia </a:t>
            </a:r>
            <a:endParaRPr lang="pl-PL" sz="1000" dirty="0" smtClean="0"/>
          </a:p>
          <a:p>
            <a:r>
              <a:rPr lang="pl-PL" sz="1000" dirty="0" smtClean="0"/>
              <a:t>„</a:t>
            </a:r>
            <a:r>
              <a:rPr lang="pl-PL" sz="1000" dirty="0"/>
              <a:t>LAS KIEŁBASÓW</a:t>
            </a:r>
            <a:r>
              <a:rPr lang="pl-PL" sz="1000" dirty="0" smtClean="0"/>
              <a:t>” jak również obiekty małej retencji. </a:t>
            </a:r>
            <a:r>
              <a:rPr lang="pl-PL" sz="1000" dirty="0"/>
              <a:t>Ścieżka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przeznaczona jest do </a:t>
            </a:r>
            <a:r>
              <a:rPr lang="pl-PL" sz="1000" dirty="0"/>
              <a:t>edukacji </a:t>
            </a:r>
            <a:r>
              <a:rPr lang="pl-PL" sz="1000" dirty="0" smtClean="0"/>
              <a:t>przyrodniczo-leśnej i stanowi </a:t>
            </a:r>
            <a:br>
              <a:rPr lang="pl-PL" sz="1000" dirty="0" smtClean="0"/>
            </a:br>
            <a:r>
              <a:rPr lang="pl-PL" sz="1000" dirty="0" smtClean="0"/>
              <a:t>także element rekreacji dla turystów</a:t>
            </a:r>
            <a:r>
              <a:rPr lang="pl-PL" sz="1000" dirty="0"/>
              <a:t>. </a:t>
            </a:r>
          </a:p>
          <a:p>
            <a:endParaRPr lang="pl-PL" dirty="0" smtClean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78953" y="-612204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372051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16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9" name="Obraz 8" descr="Drewniana kaplica w Kiełbasowie - Śląskie. Informacja Tur...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644" y="1172374"/>
            <a:ext cx="1502279" cy="173255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3182" y="6621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52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157996" y="433660"/>
            <a:ext cx="5386820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r>
              <a:rPr lang="pl-PL" b="1" dirty="0">
                <a:solidFill>
                  <a:srgbClr val="006050"/>
                </a:solidFill>
              </a:rPr>
              <a:t> „Odrestaurowanie zabytkowej drewnianej Kaplicy Matki Boskiej Leśnej w Kiełbasowie</a:t>
            </a:r>
            <a:r>
              <a:rPr lang="pl-PL" b="1" dirty="0" smtClean="0">
                <a:solidFill>
                  <a:srgbClr val="006050"/>
                </a:solidFill>
              </a:rPr>
              <a:t>”</a:t>
            </a:r>
            <a:endParaRPr lang="pl-PL" b="1" dirty="0">
              <a:solidFill>
                <a:srgbClr val="006050"/>
              </a:solidFill>
            </a:endParaRPr>
          </a:p>
          <a:p>
            <a:r>
              <a:rPr lang="pl-PL" dirty="0"/>
              <a:t/>
            </a:r>
            <a:br>
              <a:rPr lang="pl-PL" dirty="0"/>
            </a:br>
            <a:r>
              <a:rPr lang="pl-PL" b="1" dirty="0" smtClean="0"/>
              <a:t>5. Miejsca </a:t>
            </a:r>
            <a:r>
              <a:rPr lang="pl-PL" b="1" dirty="0"/>
              <a:t>postojowe </a:t>
            </a:r>
            <a:endParaRPr lang="pl-PL" b="1" dirty="0" smtClean="0"/>
          </a:p>
          <a:p>
            <a:endParaRPr lang="pl-PL" dirty="0"/>
          </a:p>
          <a:p>
            <a:pPr algn="just"/>
            <a:r>
              <a:rPr lang="pl-PL" sz="1000" dirty="0"/>
              <a:t>Turyści oraz lokalna społeczność, aby dojechać do kaplicy mogą skorzystać z miejsca przeznaczonego </a:t>
            </a:r>
            <a:br>
              <a:rPr lang="pl-PL" sz="1000" dirty="0"/>
            </a:br>
            <a:r>
              <a:rPr lang="pl-PL" sz="1000" dirty="0"/>
              <a:t>do parkowania pojazdów, które zlokalizowane jest </a:t>
            </a:r>
            <a:r>
              <a:rPr lang="pl-PL" sz="1000" dirty="0" smtClean="0"/>
              <a:t>zaraz przy </a:t>
            </a:r>
            <a:r>
              <a:rPr lang="pl-PL" sz="1000" dirty="0"/>
              <a:t>drodze prowadzącej do </a:t>
            </a:r>
            <a:r>
              <a:rPr lang="pl-PL" sz="1000" dirty="0" smtClean="0"/>
              <a:t>kaplicy. </a:t>
            </a:r>
            <a:br>
              <a:rPr lang="pl-PL" sz="1000" dirty="0" smtClean="0"/>
            </a:br>
            <a:r>
              <a:rPr lang="pl-PL" sz="1000" dirty="0" smtClean="0"/>
              <a:t>Mając na uwadze osoby niepełnosprawne odwiedzające zabytkową kaplicę, </a:t>
            </a:r>
            <a:r>
              <a:rPr lang="pl-PL" sz="1000" dirty="0"/>
              <a:t>planujemy stworzyć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trzy dodatkowe miejsca </a:t>
            </a:r>
            <a:r>
              <a:rPr lang="pl-PL" sz="1000" dirty="0"/>
              <a:t>postojowe </a:t>
            </a:r>
            <a:r>
              <a:rPr lang="pl-PL" sz="1000" dirty="0" smtClean="0"/>
              <a:t>zaraz obok kaplicy, </a:t>
            </a:r>
            <a:r>
              <a:rPr lang="pl-PL" sz="1000" dirty="0"/>
              <a:t>które ułatwią tym osobom dostęp </a:t>
            </a:r>
            <a:r>
              <a:rPr lang="pl-PL" sz="1000" dirty="0" smtClean="0"/>
              <a:t>do obiektu.</a:t>
            </a:r>
            <a:endParaRPr lang="pl-PL" sz="1000" dirty="0"/>
          </a:p>
          <a:p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78953" y="-612204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390765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17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624" y="9371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87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157995" y="433659"/>
            <a:ext cx="5386820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r>
              <a:rPr lang="pl-PL" b="1" dirty="0">
                <a:solidFill>
                  <a:srgbClr val="006050"/>
                </a:solidFill>
              </a:rPr>
              <a:t> „Odrestaurowanie zabytkowej drewnianej Kaplicy Matki Boskiej Leśnej w Kiełbasowie</a:t>
            </a:r>
            <a:r>
              <a:rPr lang="pl-PL" b="1" dirty="0" smtClean="0">
                <a:solidFill>
                  <a:srgbClr val="006050"/>
                </a:solidFill>
              </a:rPr>
              <a:t>”</a:t>
            </a:r>
            <a:endParaRPr lang="pl-PL" b="1" dirty="0">
              <a:solidFill>
                <a:srgbClr val="006050"/>
              </a:solidFill>
            </a:endParaRPr>
          </a:p>
          <a:p>
            <a:endParaRPr lang="pl-PL" dirty="0" smtClean="0">
              <a:solidFill>
                <a:srgbClr val="006050"/>
              </a:solidFill>
            </a:endParaRPr>
          </a:p>
          <a:p>
            <a:r>
              <a:rPr lang="pl-PL" b="1" dirty="0" smtClean="0"/>
              <a:t>Pytania pomocnicze do formularza partycypacji społecznych:</a:t>
            </a:r>
          </a:p>
          <a:p>
            <a:endParaRPr lang="pl-PL" b="1" dirty="0" smtClean="0"/>
          </a:p>
          <a:p>
            <a:pPr marL="516636" lvl="1" indent="-228600">
              <a:buAutoNum type="arabicPeriod"/>
            </a:pPr>
            <a:r>
              <a:rPr lang="pl-PL" sz="1000" i="1" dirty="0" smtClean="0"/>
              <a:t>Jakie </a:t>
            </a:r>
            <a:r>
              <a:rPr lang="pl-PL" sz="1000" i="1" dirty="0"/>
              <a:t>ułatwienia należy </a:t>
            </a:r>
            <a:r>
              <a:rPr lang="pl-PL" sz="1000" i="1" dirty="0" smtClean="0"/>
              <a:t>jeszcze zastosować</a:t>
            </a:r>
            <a:r>
              <a:rPr lang="pl-PL" sz="1000" i="1" dirty="0"/>
              <a:t>, aby w jak największym stopniu zwiększyć dostępność </a:t>
            </a:r>
            <a:r>
              <a:rPr lang="pl-PL" sz="1000" i="1" dirty="0" smtClean="0"/>
              <a:t>kaplicy dla </a:t>
            </a:r>
            <a:r>
              <a:rPr lang="pl-PL" sz="1000" i="1" dirty="0"/>
              <a:t>osób z niepełnosprawnościami </a:t>
            </a:r>
            <a:r>
              <a:rPr lang="pl-PL" sz="1000" i="1" dirty="0" smtClean="0"/>
              <a:t>?</a:t>
            </a:r>
            <a:endParaRPr lang="pl-PL" sz="1000" dirty="0"/>
          </a:p>
          <a:p>
            <a:pPr marL="516636" lvl="1" indent="-228600">
              <a:buFontTx/>
              <a:buAutoNum type="arabicPeriod"/>
            </a:pPr>
            <a:r>
              <a:rPr lang="pl-PL" sz="1000" i="1" dirty="0" smtClean="0"/>
              <a:t>Czy według Państwa przestrzeń wokół kaplicy powinna </a:t>
            </a:r>
            <a:r>
              <a:rPr lang="pl-PL" sz="1000" i="1" dirty="0"/>
              <a:t>być wyposażona jeszcze w jakieś </a:t>
            </a:r>
            <a:r>
              <a:rPr lang="pl-PL" sz="1000" i="1" dirty="0" smtClean="0"/>
              <a:t>dodatkowe formy </a:t>
            </a:r>
            <a:r>
              <a:rPr lang="pl-PL" sz="1000" i="1" dirty="0"/>
              <a:t>małej architektury</a:t>
            </a:r>
            <a:r>
              <a:rPr lang="pl-PL" sz="1000" i="1" dirty="0" smtClean="0"/>
              <a:t>?</a:t>
            </a:r>
          </a:p>
          <a:p>
            <a:pPr marL="516636" lvl="1" indent="-228600">
              <a:buAutoNum type="arabicPeriod"/>
            </a:pPr>
            <a:r>
              <a:rPr lang="pl-PL" sz="1000" i="1" dirty="0" smtClean="0"/>
              <a:t>W jaki jeszcze sposób sugerowaliby Państwo, aby promować działania realizowane </a:t>
            </a:r>
            <a:br>
              <a:rPr lang="pl-PL" sz="1000" i="1" dirty="0" smtClean="0"/>
            </a:br>
            <a:r>
              <a:rPr lang="pl-PL" sz="1000" i="1" dirty="0" smtClean="0"/>
              <a:t>w ramach projektu ?</a:t>
            </a:r>
            <a:endParaRPr lang="pl-PL" sz="1000" i="1" dirty="0"/>
          </a:p>
          <a:p>
            <a:pPr marL="516636" lvl="1" indent="-228600">
              <a:buAutoNum type="arabicPeriod"/>
            </a:pPr>
            <a:endParaRPr lang="pl-PL" sz="1000" dirty="0"/>
          </a:p>
          <a:p>
            <a:pPr marL="516636" lvl="1" indent="-228600">
              <a:buAutoNum type="arabicPeriod"/>
            </a:pPr>
            <a:endParaRPr lang="pl-PL" sz="1000" dirty="0"/>
          </a:p>
          <a:p>
            <a:endParaRPr lang="pl-PL" i="1" dirty="0" smtClean="0"/>
          </a:p>
          <a:p>
            <a:endParaRPr lang="pl-PL" dirty="0"/>
          </a:p>
          <a:p>
            <a:endParaRPr lang="pl-PL" b="1" dirty="0" smtClean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78953" y="-612204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390765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18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624" y="9371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1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-732611" y="681318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157995" y="433660"/>
            <a:ext cx="5458828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b="1" dirty="0"/>
              <a:t> </a:t>
            </a:r>
            <a:r>
              <a:rPr lang="pl-PL" b="1" dirty="0" smtClean="0"/>
              <a:t>C. Zadania </a:t>
            </a:r>
            <a:r>
              <a:rPr lang="pl-PL" b="1" dirty="0"/>
              <a:t>planowane do realizacji </a:t>
            </a:r>
            <a:r>
              <a:rPr lang="pl-PL" b="1" dirty="0" smtClean="0"/>
              <a:t>po stronie polskiej na </a:t>
            </a:r>
            <a:r>
              <a:rPr lang="pl-PL" b="1" dirty="0"/>
              <a:t>terenie Nadleśnictwa Ustroń:</a:t>
            </a:r>
            <a:endParaRPr lang="pl-PL" dirty="0"/>
          </a:p>
          <a:p>
            <a:r>
              <a:rPr lang="pl-PL" b="1" dirty="0" smtClean="0">
                <a:solidFill>
                  <a:srgbClr val="006050"/>
                </a:solidFill>
              </a:rPr>
              <a:t>„</a:t>
            </a:r>
            <a:r>
              <a:rPr lang="pl-PL" b="1" dirty="0">
                <a:solidFill>
                  <a:srgbClr val="006050"/>
                </a:solidFill>
              </a:rPr>
              <a:t>Zagospodarowanie </a:t>
            </a:r>
            <a:r>
              <a:rPr lang="pl-PL" b="1" dirty="0" smtClean="0">
                <a:solidFill>
                  <a:srgbClr val="006050"/>
                </a:solidFill>
              </a:rPr>
              <a:t>terenu </a:t>
            </a:r>
            <a:r>
              <a:rPr lang="pl-PL" b="1" dirty="0">
                <a:solidFill>
                  <a:srgbClr val="006050"/>
                </a:solidFill>
              </a:rPr>
              <a:t>wokół Dworku Myśliwskiego w Brennej</a:t>
            </a:r>
            <a:r>
              <a:rPr lang="pl-PL" b="1" dirty="0" smtClean="0">
                <a:solidFill>
                  <a:srgbClr val="006050"/>
                </a:solidFill>
              </a:rPr>
              <a:t>”</a:t>
            </a:r>
            <a:endParaRPr lang="pl-PL" b="1" dirty="0">
              <a:solidFill>
                <a:srgbClr val="006050"/>
              </a:solidFill>
            </a:endParaRPr>
          </a:p>
          <a:p>
            <a:endParaRPr lang="pl-PL" b="1" dirty="0" smtClean="0">
              <a:solidFill>
                <a:srgbClr val="006050"/>
              </a:solidFill>
            </a:endParaRPr>
          </a:p>
          <a:p>
            <a:r>
              <a:rPr lang="pl-PL" sz="1000" dirty="0" smtClean="0"/>
              <a:t>1. Dworek </a:t>
            </a:r>
            <a:r>
              <a:rPr lang="pl-PL" sz="1000" dirty="0"/>
              <a:t>Myśliwski „</a:t>
            </a:r>
            <a:r>
              <a:rPr lang="pl-PL" sz="1000" dirty="0" err="1" smtClean="0"/>
              <a:t>Konczakówka</a:t>
            </a:r>
            <a:r>
              <a:rPr lang="pl-PL" sz="1000" dirty="0"/>
              <a:t>” w Brennej wybudowany został w </a:t>
            </a:r>
            <a:r>
              <a:rPr lang="pl-PL" sz="1000" dirty="0" smtClean="0"/>
              <a:t>1924 r. </a:t>
            </a:r>
            <a:br>
              <a:rPr lang="pl-PL" sz="1000" dirty="0" smtClean="0"/>
            </a:br>
            <a:r>
              <a:rPr lang="pl-PL" sz="1000" dirty="0" smtClean="0"/>
              <a:t>Gruntownemu </a:t>
            </a:r>
            <a:r>
              <a:rPr lang="pl-PL" sz="1000" dirty="0"/>
              <a:t>remontowi poddany został w </a:t>
            </a:r>
            <a:r>
              <a:rPr lang="pl-PL" sz="1000" dirty="0" smtClean="0"/>
              <a:t>2010 r., </a:t>
            </a:r>
            <a:r>
              <a:rPr lang="pl-PL" sz="1000" dirty="0"/>
              <a:t>w trakcie którego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został </a:t>
            </a:r>
            <a:r>
              <a:rPr lang="pl-PL" sz="1000" dirty="0"/>
              <a:t>wyposażony w pompy ciepła. Fundamenty oraz tras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wykonane </a:t>
            </a:r>
            <a:r>
              <a:rPr lang="pl-PL" sz="1000" dirty="0"/>
              <a:t>są z piaskowca „Berneńskiego”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wydobywanego </a:t>
            </a:r>
            <a:r>
              <a:rPr lang="pl-PL" sz="1000" dirty="0"/>
              <a:t>w miejscowym kamieniołomie.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Obiekt </a:t>
            </a:r>
            <a:r>
              <a:rPr lang="pl-PL" sz="1000" dirty="0"/>
              <a:t>pełni funkcję muzealną i turystyczną, </a:t>
            </a:r>
            <a:r>
              <a:rPr lang="pl-PL" sz="1000" dirty="0" smtClean="0"/>
              <a:t>w 2022 r. budynek </a:t>
            </a:r>
            <a:br>
              <a:rPr lang="pl-PL" sz="1000" dirty="0" smtClean="0"/>
            </a:br>
            <a:r>
              <a:rPr lang="pl-PL" sz="1000" dirty="0" smtClean="0"/>
              <a:t>został </a:t>
            </a:r>
            <a:r>
              <a:rPr lang="pl-PL" sz="1000" dirty="0"/>
              <a:t>objęty ochroną konserwatora zabytków. W celu podniesienia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atrakcyjności </a:t>
            </a:r>
            <a:r>
              <a:rPr lang="pl-PL" sz="1000" dirty="0"/>
              <a:t>i zwiększenia bezpieczeństwa odwiedzających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go </a:t>
            </a:r>
            <a:r>
              <a:rPr lang="pl-PL" sz="1000" dirty="0"/>
              <a:t>turystów w ramach projektu </a:t>
            </a:r>
            <a:r>
              <a:rPr lang="pl-PL" sz="1000" dirty="0">
                <a:solidFill>
                  <a:srgbClr val="006050"/>
                </a:solidFill>
              </a:rPr>
              <a:t>planujemy zrewitalizować </a:t>
            </a:r>
            <a:r>
              <a:rPr lang="pl-PL" sz="1000" dirty="0" smtClean="0">
                <a:solidFill>
                  <a:srgbClr val="006050"/>
                </a:solidFill>
              </a:rPr>
              <a:t/>
            </a:r>
            <a:br>
              <a:rPr lang="pl-PL" sz="1000" dirty="0" smtClean="0">
                <a:solidFill>
                  <a:srgbClr val="006050"/>
                </a:solidFill>
              </a:rPr>
            </a:br>
            <a:r>
              <a:rPr lang="pl-PL" sz="1000" dirty="0" smtClean="0">
                <a:solidFill>
                  <a:srgbClr val="006050"/>
                </a:solidFill>
              </a:rPr>
              <a:t>teren </a:t>
            </a:r>
            <a:r>
              <a:rPr lang="pl-PL" sz="1000" dirty="0">
                <a:solidFill>
                  <a:srgbClr val="006050"/>
                </a:solidFill>
              </a:rPr>
              <a:t>wokół istniejącego </a:t>
            </a:r>
            <a:r>
              <a:rPr lang="pl-PL" sz="1000" dirty="0" smtClean="0">
                <a:solidFill>
                  <a:srgbClr val="006050"/>
                </a:solidFill>
              </a:rPr>
              <a:t>obiektu. </a:t>
            </a:r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62478" y="-593467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374290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19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13" name="Obraz 12" descr="Dworek Myśliwski „Konczakówka” - Oficjalny Serwis Gminy Brenna - portal  przyjazny użytkownikom i urządzeniom mobilnym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387" y="1332012"/>
            <a:ext cx="1813775" cy="1410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6095" y="0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09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5374756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261814" y="926092"/>
            <a:ext cx="4634930" cy="2078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r>
              <a:rPr lang="pl-PL" sz="1200" b="1" dirty="0" smtClean="0"/>
              <a:t>I. Podstawowe </a:t>
            </a:r>
            <a:r>
              <a:rPr lang="pl-PL" sz="1200" b="1" dirty="0"/>
              <a:t>informacje o przedsięwzięciu</a:t>
            </a:r>
            <a:r>
              <a:rPr lang="pl-PL" sz="1200" b="1" dirty="0" smtClean="0"/>
              <a:t>:</a:t>
            </a:r>
          </a:p>
          <a:p>
            <a:endParaRPr lang="pl-PL" b="1" dirty="0" smtClean="0"/>
          </a:p>
          <a:p>
            <a:pPr algn="just"/>
            <a:r>
              <a:rPr lang="pl-PL" b="1" dirty="0" smtClean="0"/>
              <a:t>Przedsięwzięcie planujemy realizować w ramach Priorytetu </a:t>
            </a:r>
            <a:r>
              <a:rPr lang="pl-PL" b="1" dirty="0"/>
              <a:t>3</a:t>
            </a:r>
            <a:r>
              <a:rPr lang="pl-PL" dirty="0"/>
              <a:t>: „Twórcze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 </a:t>
            </a:r>
            <a:r>
              <a:rPr lang="pl-PL" dirty="0"/>
              <a:t>atrakcyjnie turystycznie Pogranicze</a:t>
            </a:r>
            <a:r>
              <a:rPr lang="pl-PL" dirty="0" smtClean="0"/>
              <a:t>” oraz </a:t>
            </a:r>
            <a:r>
              <a:rPr lang="pl-PL" b="1" dirty="0" smtClean="0"/>
              <a:t>Celu szczegółowego </a:t>
            </a:r>
            <a:r>
              <a:rPr lang="pl-PL" b="1" dirty="0"/>
              <a:t>1</a:t>
            </a:r>
            <a:r>
              <a:rPr lang="pl-PL" dirty="0"/>
              <a:t>: „Wzmacnianie roli kultury i zrównoważonej turystyki w rozwoju gospodarczym, włączeniu społecznym i innowacjach społecznych</a:t>
            </a:r>
            <a:r>
              <a:rPr lang="pl-PL" dirty="0" smtClean="0"/>
              <a:t>”.</a:t>
            </a:r>
            <a:endParaRPr lang="pl-PL" dirty="0"/>
          </a:p>
          <a:p>
            <a:endParaRPr lang="pl-PL" dirty="0"/>
          </a:p>
          <a:p>
            <a:pPr algn="just"/>
            <a:r>
              <a:rPr lang="pl-PL" b="1" dirty="0"/>
              <a:t>Partnerzy projektu:</a:t>
            </a:r>
            <a:r>
              <a:rPr lang="pl-PL" dirty="0"/>
              <a:t> PGL LP RDLP w Katowicach, PGL LP Nadleśnictwo Bielsko, PGL LP Nadleśnictwo Ustroń, PGL LP Nadleśnictwo Jeleśnia, </a:t>
            </a:r>
            <a:r>
              <a:rPr lang="pl-PL" dirty="0" smtClean="0"/>
              <a:t>LESY </a:t>
            </a:r>
            <a:r>
              <a:rPr lang="pl-PL" dirty="0" err="1"/>
              <a:t>Slovenskej</a:t>
            </a:r>
            <a:r>
              <a:rPr lang="pl-PL" dirty="0"/>
              <a:t> </a:t>
            </a:r>
            <a:r>
              <a:rPr lang="pl-PL" dirty="0" err="1"/>
              <a:t>republiky</a:t>
            </a:r>
            <a:r>
              <a:rPr lang="pl-PL" dirty="0"/>
              <a:t>, </a:t>
            </a:r>
            <a:r>
              <a:rPr lang="pl-PL" dirty="0" err="1"/>
              <a:t>š.p</a:t>
            </a:r>
            <a:r>
              <a:rPr lang="pl-PL" dirty="0" smtClean="0"/>
              <a:t>.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/>
              <a:t>jednostka organizacyjna OZ Tatry, </a:t>
            </a:r>
            <a:r>
              <a:rPr lang="pl-PL" dirty="0" smtClean="0"/>
              <a:t>leśnictwo</a:t>
            </a:r>
            <a:r>
              <a:rPr lang="pl-PL" dirty="0"/>
              <a:t> </a:t>
            </a:r>
            <a:r>
              <a:rPr lang="pl-PL" dirty="0" err="1"/>
              <a:t>Zakamenné</a:t>
            </a:r>
            <a:r>
              <a:rPr lang="pl-PL" dirty="0" smtClean="0"/>
              <a:t>.</a:t>
            </a: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62478" y="-593467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249547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2</a:t>
            </a:fld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182074" y="415805"/>
            <a:ext cx="5252631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400" b="1" dirty="0" smtClean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projektu: </a:t>
            </a:r>
            <a:br>
              <a:rPr lang="pl-PL" sz="1400" b="1" dirty="0" smtClean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400" dirty="0" smtClean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pl-PL" sz="1400" dirty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Ś</a:t>
            </a:r>
            <a:r>
              <a:rPr lang="pl-PL" sz="1400" dirty="0" smtClean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LADAMI </a:t>
            </a:r>
            <a:r>
              <a:rPr lang="pl-PL" sz="1400" dirty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pl-PL" sz="1400" dirty="0" smtClean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EŚNEJ ARCHITEKTURY DREWNIANEJ”</a:t>
            </a:r>
            <a:endParaRPr lang="pl-PL" b="1" dirty="0">
              <a:solidFill>
                <a:srgbClr val="006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l-PL" dirty="0">
              <a:solidFill>
                <a:srgbClr val="006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074" y="2077002"/>
            <a:ext cx="899964" cy="899964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4485" y="0"/>
            <a:ext cx="1733178" cy="39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028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157995" y="433660"/>
            <a:ext cx="5458828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r>
              <a:rPr lang="pl-PL" b="1" dirty="0">
                <a:solidFill>
                  <a:srgbClr val="006050"/>
                </a:solidFill>
              </a:rPr>
              <a:t> „Zagospodarowanie </a:t>
            </a:r>
            <a:r>
              <a:rPr lang="pl-PL" b="1" dirty="0" smtClean="0">
                <a:solidFill>
                  <a:srgbClr val="006050"/>
                </a:solidFill>
              </a:rPr>
              <a:t>terenu </a:t>
            </a:r>
            <a:r>
              <a:rPr lang="pl-PL" b="1" dirty="0">
                <a:solidFill>
                  <a:srgbClr val="006050"/>
                </a:solidFill>
              </a:rPr>
              <a:t>wokół Dworku Myśliwskiego w Brennej</a:t>
            </a:r>
            <a:r>
              <a:rPr lang="pl-PL" b="1" dirty="0" smtClean="0">
                <a:solidFill>
                  <a:srgbClr val="006050"/>
                </a:solidFill>
              </a:rPr>
              <a:t>”</a:t>
            </a:r>
            <a:endParaRPr lang="pl-PL" b="1" dirty="0">
              <a:solidFill>
                <a:srgbClr val="006050"/>
              </a:solidFill>
            </a:endParaRPr>
          </a:p>
          <a:p>
            <a:endParaRPr lang="pl-PL" b="1" dirty="0" smtClean="0">
              <a:solidFill>
                <a:srgbClr val="006050"/>
              </a:solidFill>
            </a:endParaRPr>
          </a:p>
          <a:p>
            <a:r>
              <a:rPr lang="pl-PL" b="1" dirty="0" smtClean="0"/>
              <a:t>2. Funkcja obiektu</a:t>
            </a:r>
          </a:p>
          <a:p>
            <a:endParaRPr lang="pl-PL" dirty="0"/>
          </a:p>
          <a:p>
            <a:r>
              <a:rPr lang="pl-PL" sz="1000" dirty="0"/>
              <a:t>Budynek dworku myśliwskiego pełni funkcję muzealną: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„</a:t>
            </a:r>
            <a:r>
              <a:rPr lang="pl-PL" sz="1000" dirty="0"/>
              <a:t>Muzeum myślistwa ziemi Cieszyńskiej” oraz funkcję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turystyczną</a:t>
            </a:r>
            <a:r>
              <a:rPr lang="pl-PL" sz="1000" dirty="0"/>
              <a:t>. </a:t>
            </a:r>
            <a:r>
              <a:rPr lang="pl-PL" sz="1000" dirty="0" smtClean="0"/>
              <a:t>Stanowi </a:t>
            </a:r>
            <a:r>
              <a:rPr lang="pl-PL" sz="1000" dirty="0"/>
              <a:t>cenny punkt na mapie turystycznej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Pogranicza. Obiekt </a:t>
            </a:r>
            <a:r>
              <a:rPr lang="pl-PL" sz="1000" dirty="0"/>
              <a:t>cieszy się dużym zainteresowaniem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społeczeństwa i turystów, czasowo </a:t>
            </a:r>
            <a:r>
              <a:rPr lang="pl-PL" sz="1000" dirty="0"/>
              <a:t>udostępniany jest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dla </a:t>
            </a:r>
            <a:r>
              <a:rPr lang="pl-PL" sz="1000" dirty="0"/>
              <a:t>zwiedzających wyłącznie </a:t>
            </a:r>
            <a:r>
              <a:rPr lang="pl-PL" sz="1000" dirty="0" smtClean="0"/>
              <a:t>pod </a:t>
            </a:r>
            <a:r>
              <a:rPr lang="pl-PL" sz="1000" dirty="0"/>
              <a:t>opieką przewodnika,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obiekt </a:t>
            </a:r>
            <a:r>
              <a:rPr lang="pl-PL" sz="1000" dirty="0"/>
              <a:t>świadczy również </a:t>
            </a:r>
            <a:r>
              <a:rPr lang="pl-PL" sz="1000" dirty="0" smtClean="0"/>
              <a:t>usługi </a:t>
            </a:r>
            <a:r>
              <a:rPr lang="pl-PL" sz="1000" dirty="0"/>
              <a:t>turystyczne i kulturalne.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Corocznie </a:t>
            </a:r>
            <a:r>
              <a:rPr lang="pl-PL" sz="1000" dirty="0"/>
              <a:t>na jego </a:t>
            </a:r>
            <a:r>
              <a:rPr lang="pl-PL" sz="1000" dirty="0" smtClean="0"/>
              <a:t>terenie </a:t>
            </a:r>
            <a:r>
              <a:rPr lang="pl-PL" sz="1000" dirty="0"/>
              <a:t>organizowany jest plener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malarski</a:t>
            </a:r>
            <a:r>
              <a:rPr lang="pl-PL" sz="1000" dirty="0"/>
              <a:t>, jak również </a:t>
            </a:r>
            <a:r>
              <a:rPr lang="pl-PL" sz="1000" dirty="0" smtClean="0"/>
              <a:t>bierze </a:t>
            </a:r>
            <a:r>
              <a:rPr lang="pl-PL" sz="1000" dirty="0"/>
              <a:t>udział w akcji „Noc muzeów”.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Stanowi </a:t>
            </a:r>
            <a:r>
              <a:rPr lang="pl-PL" sz="1000" dirty="0"/>
              <a:t>cenny przykład architektury drewnianej.</a:t>
            </a:r>
          </a:p>
          <a:p>
            <a:endParaRPr lang="pl-PL" b="1" dirty="0">
              <a:solidFill>
                <a:srgbClr val="006050"/>
              </a:solidFill>
            </a:endParaRPr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78953" y="-612204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390765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20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9" name="Obraz 8" descr="Dworek Myśliwski „Konczakówka” w Brennej - Geocaching Opencaching Polska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202" y="1078602"/>
            <a:ext cx="2448471" cy="1595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9624" y="8755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91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157995" y="433660"/>
            <a:ext cx="5458828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r>
              <a:rPr lang="pl-PL" b="1" dirty="0">
                <a:solidFill>
                  <a:srgbClr val="006050"/>
                </a:solidFill>
              </a:rPr>
              <a:t> „Zagospodarowanie </a:t>
            </a:r>
            <a:r>
              <a:rPr lang="pl-PL" b="1" dirty="0" smtClean="0">
                <a:solidFill>
                  <a:srgbClr val="006050"/>
                </a:solidFill>
              </a:rPr>
              <a:t>terenu </a:t>
            </a:r>
            <a:r>
              <a:rPr lang="pl-PL" b="1" dirty="0">
                <a:solidFill>
                  <a:srgbClr val="006050"/>
                </a:solidFill>
              </a:rPr>
              <a:t>wokół Dworku Myśliwskiego w Brennej</a:t>
            </a:r>
            <a:r>
              <a:rPr lang="pl-PL" b="1" dirty="0" smtClean="0">
                <a:solidFill>
                  <a:srgbClr val="006050"/>
                </a:solidFill>
              </a:rPr>
              <a:t>”</a:t>
            </a:r>
            <a:endParaRPr lang="pl-PL" b="1" dirty="0">
              <a:solidFill>
                <a:srgbClr val="006050"/>
              </a:solidFill>
            </a:endParaRPr>
          </a:p>
          <a:p>
            <a:endParaRPr lang="pl-PL" b="1" dirty="0" smtClean="0">
              <a:solidFill>
                <a:srgbClr val="006050"/>
              </a:solidFill>
            </a:endParaRPr>
          </a:p>
          <a:p>
            <a:r>
              <a:rPr lang="pl-PL" b="1" dirty="0" smtClean="0"/>
              <a:t>3. Zagospodarowanie </a:t>
            </a:r>
            <a:r>
              <a:rPr lang="pl-PL" b="1" dirty="0"/>
              <a:t>terenu wokół dworu </a:t>
            </a:r>
            <a:r>
              <a:rPr lang="pl-PL" b="1" dirty="0" smtClean="0"/>
              <a:t>myśliwskiego</a:t>
            </a:r>
          </a:p>
          <a:p>
            <a:endParaRPr lang="pl-PL" dirty="0"/>
          </a:p>
          <a:p>
            <a:r>
              <a:rPr lang="pl-PL" sz="1000" dirty="0"/>
              <a:t>Teren wokół budynku jest urządzony w sposób pół naturalny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(</a:t>
            </a:r>
            <a:r>
              <a:rPr lang="pl-PL" sz="1000" dirty="0"/>
              <a:t>zieleń wysoka, krzewy, ścieżki). Trawnik wokół budynku jest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regularnie </a:t>
            </a:r>
            <a:r>
              <a:rPr lang="pl-PL" sz="1000" dirty="0"/>
              <a:t>koszony na powierzchni około 5 arów, natomiast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pozostała </a:t>
            </a:r>
            <a:r>
              <a:rPr lang="pl-PL" sz="1000" dirty="0"/>
              <a:t>część utrzymywana jest w formie łąki kwietnej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koszonej </a:t>
            </a:r>
            <a:r>
              <a:rPr lang="pl-PL" sz="1000" dirty="0"/>
              <a:t>maksymalnie dwa razy w roku. Cały teren jest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ogrodzony </a:t>
            </a:r>
            <a:r>
              <a:rPr lang="pl-PL" sz="1000" dirty="0"/>
              <a:t>jednakże ogrodzenie wymaga wymiany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na </a:t>
            </a:r>
            <a:r>
              <a:rPr lang="pl-PL" sz="1000" dirty="0"/>
              <a:t>długości ogrodzenie 670 </a:t>
            </a:r>
            <a:r>
              <a:rPr lang="pl-PL" sz="1000" dirty="0" smtClean="0"/>
              <a:t>m.b. </a:t>
            </a:r>
            <a:r>
              <a:rPr lang="pl-PL" sz="1000" dirty="0"/>
              <a:t>w celu zabezpieczenia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obiektu </a:t>
            </a:r>
            <a:r>
              <a:rPr lang="pl-PL" sz="1000" dirty="0"/>
              <a:t>przed dziką zwierzyną, ponieważ zabytkowy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dworek </a:t>
            </a:r>
            <a:r>
              <a:rPr lang="pl-PL" sz="1000" dirty="0"/>
              <a:t>znajduje się w środku lasu.</a:t>
            </a:r>
          </a:p>
          <a:p>
            <a:endParaRPr lang="pl-PL" b="1" dirty="0">
              <a:solidFill>
                <a:srgbClr val="006050"/>
              </a:solidFill>
            </a:endParaRPr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78953" y="-612204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390765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21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12" name="Obraz 11" descr="szlaki i bezdroża: Brenna - myśliwski dwór Konczakówka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667" y="1037886"/>
            <a:ext cx="2165169" cy="16765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9624" y="9371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17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157995" y="433660"/>
            <a:ext cx="5458828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r>
              <a:rPr lang="pl-PL" b="1" dirty="0">
                <a:solidFill>
                  <a:srgbClr val="006050"/>
                </a:solidFill>
              </a:rPr>
              <a:t> „Zagospodarowanie </a:t>
            </a:r>
            <a:r>
              <a:rPr lang="pl-PL" b="1" dirty="0" smtClean="0">
                <a:solidFill>
                  <a:srgbClr val="006050"/>
                </a:solidFill>
              </a:rPr>
              <a:t>terenu </a:t>
            </a:r>
            <a:r>
              <a:rPr lang="pl-PL" b="1" dirty="0">
                <a:solidFill>
                  <a:srgbClr val="006050"/>
                </a:solidFill>
              </a:rPr>
              <a:t>wokół Dworku Myśliwskiego w Brennej</a:t>
            </a:r>
            <a:r>
              <a:rPr lang="pl-PL" b="1" dirty="0" smtClean="0">
                <a:solidFill>
                  <a:srgbClr val="006050"/>
                </a:solidFill>
              </a:rPr>
              <a:t>”</a:t>
            </a:r>
            <a:endParaRPr lang="pl-PL" b="1" dirty="0">
              <a:solidFill>
                <a:srgbClr val="006050"/>
              </a:solidFill>
            </a:endParaRPr>
          </a:p>
          <a:p>
            <a:endParaRPr lang="pl-PL" b="1" dirty="0" smtClean="0">
              <a:solidFill>
                <a:srgbClr val="006050"/>
              </a:solidFill>
            </a:endParaRPr>
          </a:p>
          <a:p>
            <a:endParaRPr lang="pl-PL" dirty="0"/>
          </a:p>
          <a:p>
            <a:pPr algn="just"/>
            <a:r>
              <a:rPr lang="pl-PL" sz="1000" dirty="0" smtClean="0"/>
              <a:t>W ramach zagospodarowania terenu planujemy zamontować lampy uliczne na drodze </a:t>
            </a:r>
            <a:r>
              <a:rPr lang="pl-PL" sz="1000" dirty="0"/>
              <a:t>dojazdowej, </a:t>
            </a:r>
            <a:r>
              <a:rPr lang="pl-PL" sz="1000" dirty="0" smtClean="0"/>
              <a:t>stworzyć oświetlenie </a:t>
            </a:r>
            <a:r>
              <a:rPr lang="pl-PL" sz="1000" dirty="0"/>
              <a:t>na parkingu oraz przy ścieżkach wokół budynku </a:t>
            </a:r>
            <a:r>
              <a:rPr lang="pl-PL" sz="1000" dirty="0" smtClean="0"/>
              <a:t>wyposażone </a:t>
            </a:r>
            <a:r>
              <a:rPr lang="pl-PL" sz="1000" dirty="0"/>
              <a:t>w czujniki ruchu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i </a:t>
            </a:r>
            <a:r>
              <a:rPr lang="pl-PL" sz="1000" dirty="0"/>
              <a:t>czujniki zmierzchu. Zamontowanie oświetlenia wpłynie na bezpieczeństwo turystów odwiedzających teren zabytkowego dworku </a:t>
            </a:r>
            <a:r>
              <a:rPr lang="pl-PL" sz="1000" dirty="0" smtClean="0"/>
              <a:t>myśliwskiego. W </a:t>
            </a:r>
            <a:r>
              <a:rPr lang="pl-PL" sz="1000" dirty="0"/>
              <a:t>celu podniesienia atrakcyjności i zwiększenia dostępności do informacji </a:t>
            </a:r>
            <a:r>
              <a:rPr lang="pl-PL" sz="1000" dirty="0" smtClean="0"/>
              <a:t>na </a:t>
            </a:r>
            <a:r>
              <a:rPr lang="pl-PL" sz="1000" dirty="0"/>
              <a:t>temat obiektu </a:t>
            </a:r>
            <a:r>
              <a:rPr lang="pl-PL" sz="1000" dirty="0" smtClean="0"/>
              <a:t>planujemy wykonać tablice informacyjne </a:t>
            </a:r>
            <a:r>
              <a:rPr lang="pl-PL" sz="1000" dirty="0"/>
              <a:t>z umieszczonymi kodami QR, po zeskanowaniu których przy użyciu dedykowanej aplikacji będzie można uzyskać </a:t>
            </a:r>
            <a:r>
              <a:rPr lang="pl-PL" sz="1000" dirty="0" smtClean="0"/>
              <a:t>informacje </a:t>
            </a:r>
            <a:br>
              <a:rPr lang="pl-PL" sz="1000" dirty="0" smtClean="0"/>
            </a:br>
            <a:r>
              <a:rPr lang="pl-PL" sz="1000" dirty="0" smtClean="0"/>
              <a:t>na </a:t>
            </a:r>
            <a:r>
              <a:rPr lang="pl-PL" sz="1000" dirty="0"/>
              <a:t>temat obiektu oraz zwiedzić wnętrza </a:t>
            </a:r>
            <a:r>
              <a:rPr lang="pl-PL" sz="1000" dirty="0" smtClean="0"/>
              <a:t>dworku w </a:t>
            </a:r>
            <a:r>
              <a:rPr lang="pl-PL" sz="1000" dirty="0"/>
              <a:t>formie wirtualnej. </a:t>
            </a:r>
            <a:r>
              <a:rPr lang="pl-PL" sz="1000" dirty="0" smtClean="0"/>
              <a:t>W </a:t>
            </a:r>
            <a:r>
              <a:rPr lang="pl-PL" sz="1000" dirty="0"/>
              <a:t>celu zwiększenia dostępności dla osób niepełnosprawnych </a:t>
            </a:r>
            <a:r>
              <a:rPr lang="pl-PL" sz="1000" dirty="0" smtClean="0"/>
              <a:t>planujemy wyznaczyć </a:t>
            </a:r>
            <a:r>
              <a:rPr lang="pl-PL" sz="1000" dirty="0"/>
              <a:t>specjalne miejsce parkingowe oraz umieścić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na </a:t>
            </a:r>
            <a:r>
              <a:rPr lang="pl-PL" sz="1000" dirty="0"/>
              <a:t>poziomie parkingu dodatkowe </a:t>
            </a:r>
            <a:r>
              <a:rPr lang="pl-PL" sz="1000" dirty="0" smtClean="0"/>
              <a:t>tablice informacyjne </a:t>
            </a:r>
            <a:r>
              <a:rPr lang="pl-PL" sz="1000" dirty="0"/>
              <a:t>z kodami QR umożliwiające wirtualne zwiedzanie wnętrza.</a:t>
            </a:r>
          </a:p>
          <a:p>
            <a:endParaRPr lang="pl-PL" b="1" dirty="0">
              <a:solidFill>
                <a:srgbClr val="006050"/>
              </a:solidFill>
            </a:endParaRPr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78953" y="-612204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390765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22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624" y="0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37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157995" y="433660"/>
            <a:ext cx="5458828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r>
              <a:rPr lang="pl-PL" b="1" dirty="0">
                <a:solidFill>
                  <a:srgbClr val="006050"/>
                </a:solidFill>
              </a:rPr>
              <a:t> „Zagospodarowanie terenów wokół Dworku Myśliwskiego w Brennej</a:t>
            </a:r>
            <a:r>
              <a:rPr lang="pl-PL" b="1" dirty="0" smtClean="0">
                <a:solidFill>
                  <a:srgbClr val="006050"/>
                </a:solidFill>
              </a:rPr>
              <a:t>”</a:t>
            </a:r>
            <a:endParaRPr lang="pl-PL" b="1" dirty="0">
              <a:solidFill>
                <a:srgbClr val="006050"/>
              </a:solidFill>
            </a:endParaRPr>
          </a:p>
          <a:p>
            <a:endParaRPr lang="pl-PL" b="1" dirty="0" smtClean="0">
              <a:solidFill>
                <a:srgbClr val="006050"/>
              </a:solidFill>
            </a:endParaRPr>
          </a:p>
          <a:p>
            <a:endParaRPr lang="pl-PL" dirty="0" smtClean="0"/>
          </a:p>
          <a:p>
            <a:endParaRPr lang="pl-PL" dirty="0"/>
          </a:p>
          <a:p>
            <a:r>
              <a:rPr lang="pl-PL" sz="1000" dirty="0"/>
              <a:t>Zaplanowano również odtworzenie zabytkowej </a:t>
            </a:r>
            <a:r>
              <a:rPr lang="pl-PL" sz="1000" dirty="0" smtClean="0"/>
              <a:t>fontanny,</a:t>
            </a:r>
            <a:br>
              <a:rPr lang="pl-PL" sz="1000" dirty="0" smtClean="0"/>
            </a:br>
            <a:r>
              <a:rPr lang="pl-PL" sz="1000" dirty="0"/>
              <a:t>która </a:t>
            </a:r>
            <a:r>
              <a:rPr lang="pl-PL" sz="1000" dirty="0" smtClean="0"/>
              <a:t>według informacji </a:t>
            </a:r>
            <a:r>
              <a:rPr lang="pl-PL" sz="1000" dirty="0"/>
              <a:t>uzyskanych </a:t>
            </a:r>
            <a:r>
              <a:rPr lang="pl-PL" sz="1000" dirty="0" smtClean="0"/>
              <a:t>od </a:t>
            </a:r>
            <a:r>
              <a:rPr lang="pl-PL" sz="1000" dirty="0"/>
              <a:t>osób przebywających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w </a:t>
            </a:r>
            <a:r>
              <a:rPr lang="pl-PL" sz="1000" dirty="0"/>
              <a:t>dworku </a:t>
            </a:r>
            <a:r>
              <a:rPr lang="pl-PL" sz="1000" dirty="0" smtClean="0"/>
              <a:t>w </a:t>
            </a:r>
            <a:r>
              <a:rPr lang="pl-PL" sz="1000" dirty="0"/>
              <a:t>okresie II wojny </a:t>
            </a:r>
            <a:r>
              <a:rPr lang="pl-PL" sz="1000" dirty="0" smtClean="0"/>
              <a:t>światowej, </a:t>
            </a:r>
            <a:r>
              <a:rPr lang="pl-PL" sz="1000" dirty="0"/>
              <a:t>znajdowała </a:t>
            </a:r>
            <a:r>
              <a:rPr lang="pl-PL" sz="1000" dirty="0" smtClean="0"/>
              <a:t>w </a:t>
            </a:r>
            <a:r>
              <a:rPr lang="pl-PL" sz="1000" dirty="0"/>
              <a:t>bliskim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sąsiedztwie kamiennego tarasu. Obecnie </a:t>
            </a:r>
            <a:r>
              <a:rPr lang="pl-PL" sz="1000" dirty="0"/>
              <a:t>można rozpoznać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tylko </a:t>
            </a:r>
            <a:r>
              <a:rPr lang="pl-PL" sz="1000" dirty="0"/>
              <a:t>zarys jej podstawy </a:t>
            </a:r>
            <a:r>
              <a:rPr lang="pl-PL" sz="1000" dirty="0" smtClean="0"/>
              <a:t>w </a:t>
            </a:r>
            <a:r>
              <a:rPr lang="pl-PL" sz="1000" dirty="0"/>
              <a:t>kształcie kwadratu o bokach 2x2 m</a:t>
            </a:r>
            <a:r>
              <a:rPr lang="pl-PL" sz="1000" dirty="0" smtClean="0"/>
              <a:t>.</a:t>
            </a:r>
            <a:br>
              <a:rPr lang="pl-PL" sz="1000" dirty="0" smtClean="0"/>
            </a:br>
            <a:r>
              <a:rPr lang="pl-PL" sz="1000" dirty="0" smtClean="0"/>
              <a:t>Fontanna </a:t>
            </a:r>
            <a:r>
              <a:rPr lang="pl-PL" sz="1000" dirty="0"/>
              <a:t>miała </a:t>
            </a:r>
            <a:r>
              <a:rPr lang="pl-PL" sz="1000" dirty="0" smtClean="0"/>
              <a:t>prostą </a:t>
            </a:r>
            <a:r>
              <a:rPr lang="pl-PL" sz="1000" dirty="0"/>
              <a:t>formę betonowej niecki z umieszczoną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centralnie metalową </a:t>
            </a:r>
            <a:r>
              <a:rPr lang="pl-PL" sz="1000" dirty="0"/>
              <a:t>rurką wychodzącą na wysokość 50-70 cm,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najprawdopodobniej </a:t>
            </a:r>
            <a:r>
              <a:rPr lang="pl-PL" sz="1000" dirty="0"/>
              <a:t>działała na zasadzie samo ciśnienia. </a:t>
            </a:r>
          </a:p>
          <a:p>
            <a:endParaRPr lang="pl-PL" b="1" dirty="0">
              <a:solidFill>
                <a:srgbClr val="006050"/>
              </a:solidFill>
            </a:endParaRPr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78953" y="-612204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372051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23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9" name="Obraz 8" descr="szlaki i bezdroża: Brenna - myśliwski dwór Konczakówka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055" y="1154905"/>
            <a:ext cx="2003496" cy="1387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9624" y="9371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07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157996" y="433660"/>
            <a:ext cx="5603042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r>
              <a:rPr lang="pl-PL" b="1" dirty="0">
                <a:solidFill>
                  <a:srgbClr val="006050"/>
                </a:solidFill>
              </a:rPr>
              <a:t>„Zagospodarowanie terenów wokół Dworku Myśliwskiego w Brennej</a:t>
            </a:r>
            <a:r>
              <a:rPr lang="pl-PL" b="1" dirty="0" smtClean="0">
                <a:solidFill>
                  <a:srgbClr val="006050"/>
                </a:solidFill>
              </a:rPr>
              <a:t>”</a:t>
            </a:r>
            <a:endParaRPr lang="pl-PL" b="1" dirty="0">
              <a:solidFill>
                <a:srgbClr val="006050"/>
              </a:solidFill>
            </a:endParaRPr>
          </a:p>
          <a:p>
            <a:endParaRPr lang="pl-PL" b="1" dirty="0" smtClean="0">
              <a:solidFill>
                <a:srgbClr val="006050"/>
              </a:solidFill>
            </a:endParaRPr>
          </a:p>
          <a:p>
            <a:r>
              <a:rPr lang="pl-PL" b="1" dirty="0"/>
              <a:t> 4</a:t>
            </a:r>
            <a:r>
              <a:rPr lang="pl-PL" b="1" dirty="0" smtClean="0"/>
              <a:t>. </a:t>
            </a:r>
            <a:r>
              <a:rPr lang="pl-PL" b="1" dirty="0"/>
              <a:t>Dworek myśliwski w Brennej </a:t>
            </a:r>
            <a:r>
              <a:rPr lang="pl-PL" b="1" dirty="0" smtClean="0"/>
              <a:t>a </a:t>
            </a:r>
            <a:r>
              <a:rPr lang="pl-PL" b="1" dirty="0"/>
              <a:t>„Nowy Europejski </a:t>
            </a:r>
            <a:r>
              <a:rPr lang="pl-PL" b="1" dirty="0" err="1"/>
              <a:t>Bauhaus</a:t>
            </a:r>
            <a:r>
              <a:rPr lang="pl-PL" b="1" dirty="0"/>
              <a:t>”</a:t>
            </a:r>
            <a:r>
              <a:rPr lang="pl-PL" dirty="0"/>
              <a:t> (NEB</a:t>
            </a:r>
            <a:r>
              <a:rPr lang="pl-PL" dirty="0" smtClean="0"/>
              <a:t>)</a:t>
            </a:r>
          </a:p>
          <a:p>
            <a:endParaRPr lang="pl-PL" dirty="0"/>
          </a:p>
          <a:p>
            <a:r>
              <a:rPr lang="pl-PL" sz="1000" dirty="0"/>
              <a:t>Planowana rewitalizacja </a:t>
            </a:r>
            <a:r>
              <a:rPr lang="pl-PL" sz="1000" dirty="0" smtClean="0"/>
              <a:t>zagospodarowania terenu, </a:t>
            </a:r>
            <a:br>
              <a:rPr lang="pl-PL" sz="1000" dirty="0" smtClean="0"/>
            </a:br>
            <a:r>
              <a:rPr lang="pl-PL" sz="1000" dirty="0" smtClean="0"/>
              <a:t>wpisuje </a:t>
            </a:r>
            <a:r>
              <a:rPr lang="pl-PL" sz="1000" dirty="0"/>
              <a:t>się w naturalny krajobraz.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Planowane </a:t>
            </a:r>
            <a:r>
              <a:rPr lang="pl-PL" sz="1000" dirty="0"/>
              <a:t>działania będą </a:t>
            </a:r>
            <a:r>
              <a:rPr lang="pl-PL" sz="1000" dirty="0" smtClean="0"/>
              <a:t>uwzględniały </a:t>
            </a:r>
            <a:r>
              <a:rPr lang="pl-PL" sz="1000" dirty="0"/>
              <a:t>aspekt estetyczny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i kulturowy tego zabytkowego obiektu. </a:t>
            </a:r>
            <a:br>
              <a:rPr lang="pl-PL" sz="1000" dirty="0" smtClean="0"/>
            </a:br>
            <a:r>
              <a:rPr lang="pl-PL" sz="1000" dirty="0" smtClean="0"/>
              <a:t>W </a:t>
            </a:r>
            <a:r>
              <a:rPr lang="pl-PL" sz="1000" dirty="0"/>
              <a:t>ramach </a:t>
            </a:r>
            <a:r>
              <a:rPr lang="pl-PL" sz="1000" dirty="0" smtClean="0"/>
              <a:t>planowanych </a:t>
            </a:r>
            <a:r>
              <a:rPr lang="pl-PL" sz="1000" dirty="0"/>
              <a:t>działań zostaną zastosowane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rozwiązania umożliwiające </a:t>
            </a:r>
            <a:r>
              <a:rPr lang="pl-PL" sz="1000" dirty="0"/>
              <a:t>dostęp do obiektu osobom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niepełnosprawnym. Rewitalizacja </a:t>
            </a:r>
            <a:r>
              <a:rPr lang="pl-PL" sz="1000" dirty="0"/>
              <a:t>terenu wokół dworku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myśliwskiego </a:t>
            </a:r>
            <a:r>
              <a:rPr lang="pl-PL" sz="1000" dirty="0"/>
              <a:t>zwiększy </a:t>
            </a:r>
            <a:r>
              <a:rPr lang="pl-PL" sz="1000" dirty="0" smtClean="0"/>
              <a:t>dostępność </a:t>
            </a:r>
            <a:r>
              <a:rPr lang="pl-PL" sz="1000" dirty="0"/>
              <a:t>obiektu dla turystów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oraz lokalnej społeczności.</a:t>
            </a:r>
            <a:endParaRPr lang="pl-PL" sz="1000" dirty="0"/>
          </a:p>
          <a:p>
            <a:endParaRPr lang="pl-PL" sz="1000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78953" y="-612204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474336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24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9" name="Obraz 8" descr="szlaki i bezdroża: Brenna - myśliwski dwór Konczakówka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592" y="1438534"/>
            <a:ext cx="2081702" cy="12616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9624" y="16140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6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37735" y="726653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157995" y="433659"/>
            <a:ext cx="5386820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r>
              <a:rPr lang="pl-PL" b="1" dirty="0">
                <a:solidFill>
                  <a:srgbClr val="006050"/>
                </a:solidFill>
              </a:rPr>
              <a:t>„Zagospodarowanie terenów wokół Dworku Myśliwskiego w Brennej</a:t>
            </a:r>
            <a:r>
              <a:rPr lang="pl-PL" b="1" dirty="0" smtClean="0">
                <a:solidFill>
                  <a:srgbClr val="006050"/>
                </a:solidFill>
              </a:rPr>
              <a:t>”</a:t>
            </a:r>
            <a:endParaRPr lang="pl-PL" b="1" dirty="0">
              <a:solidFill>
                <a:srgbClr val="006050"/>
              </a:solidFill>
            </a:endParaRPr>
          </a:p>
          <a:p>
            <a:endParaRPr lang="pl-PL" dirty="0" smtClean="0">
              <a:solidFill>
                <a:srgbClr val="006050"/>
              </a:solidFill>
            </a:endParaRPr>
          </a:p>
          <a:p>
            <a:r>
              <a:rPr lang="pl-PL" b="1" dirty="0" smtClean="0"/>
              <a:t>Pytania pomocnicze do formularza partycypacji społecznych:</a:t>
            </a:r>
          </a:p>
          <a:p>
            <a:endParaRPr lang="pl-PL" b="1" dirty="0" smtClean="0"/>
          </a:p>
          <a:p>
            <a:pPr marL="228600" indent="-228600">
              <a:buAutoNum type="arabicPeriod"/>
            </a:pPr>
            <a:r>
              <a:rPr lang="pl-PL" sz="1000" i="1" dirty="0" smtClean="0"/>
              <a:t>Na </a:t>
            </a:r>
            <a:r>
              <a:rPr lang="pl-PL" sz="1000" i="1" dirty="0"/>
              <a:t>co według Państwa powinniśmy zwrócić </a:t>
            </a:r>
            <a:r>
              <a:rPr lang="pl-PL" sz="1000" i="1" dirty="0" smtClean="0"/>
              <a:t>jeszcze </a:t>
            </a:r>
            <a:r>
              <a:rPr lang="pl-PL" sz="1000" i="1" dirty="0"/>
              <a:t>uwagę w trakcie rewitalizacji terenu </a:t>
            </a:r>
            <a:r>
              <a:rPr lang="pl-PL" sz="1000" i="1" dirty="0" smtClean="0"/>
              <a:t/>
            </a:r>
            <a:br>
              <a:rPr lang="pl-PL" sz="1000" i="1" dirty="0" smtClean="0"/>
            </a:br>
            <a:r>
              <a:rPr lang="pl-PL" sz="1000" i="1" dirty="0" smtClean="0"/>
              <a:t>wokół </a:t>
            </a:r>
            <a:r>
              <a:rPr lang="pl-PL" sz="1000" i="1" dirty="0"/>
              <a:t>dworku </a:t>
            </a:r>
            <a:r>
              <a:rPr lang="pl-PL" sz="1000" i="1" dirty="0" smtClean="0"/>
              <a:t>myśliwskiego?</a:t>
            </a:r>
            <a:endParaRPr lang="pl-PL" sz="1000" dirty="0"/>
          </a:p>
          <a:p>
            <a:pPr marL="228600" indent="-228600">
              <a:buAutoNum type="arabicPeriod"/>
            </a:pPr>
            <a:r>
              <a:rPr lang="pl-PL" sz="1000" i="1" dirty="0" smtClean="0"/>
              <a:t>Jakie </a:t>
            </a:r>
            <a:r>
              <a:rPr lang="pl-PL" sz="1000" i="1" dirty="0"/>
              <a:t>ułatwienia należy zastosować, aby w jak największym stopniu zwiększyć dostępność budynku i jego ekspozycji dla osób z </a:t>
            </a:r>
            <a:r>
              <a:rPr lang="pl-PL" sz="1000" i="1" dirty="0" smtClean="0"/>
              <a:t>niepełnosprawnościami ?</a:t>
            </a:r>
          </a:p>
          <a:p>
            <a:pPr marL="228600" indent="-228600">
              <a:buAutoNum type="arabicPeriod"/>
            </a:pPr>
            <a:r>
              <a:rPr lang="pl-PL" sz="1000" i="1" dirty="0" smtClean="0"/>
              <a:t>W </a:t>
            </a:r>
            <a:r>
              <a:rPr lang="pl-PL" sz="1000" i="1" dirty="0"/>
              <a:t>jaki jeszcze sposób sugerowaliby </a:t>
            </a:r>
            <a:r>
              <a:rPr lang="pl-PL" sz="1000" i="1" dirty="0" smtClean="0"/>
              <a:t>Państwo, </a:t>
            </a:r>
            <a:r>
              <a:rPr lang="pl-PL" sz="1000" i="1" dirty="0"/>
              <a:t>aby promować działania realizowane </a:t>
            </a:r>
            <a:br>
              <a:rPr lang="pl-PL" sz="1000" i="1" dirty="0"/>
            </a:br>
            <a:r>
              <a:rPr lang="pl-PL" sz="1000" i="1" dirty="0"/>
              <a:t>w ramach projektu </a:t>
            </a:r>
            <a:r>
              <a:rPr lang="pl-PL" sz="1000" i="1" dirty="0" smtClean="0"/>
              <a:t>?</a:t>
            </a:r>
          </a:p>
          <a:p>
            <a:endParaRPr lang="pl-PL" sz="1000" i="1" dirty="0"/>
          </a:p>
          <a:p>
            <a:endParaRPr lang="pl-PL" i="1" dirty="0" smtClean="0"/>
          </a:p>
          <a:p>
            <a:endParaRPr lang="pl-PL" dirty="0"/>
          </a:p>
          <a:p>
            <a:endParaRPr lang="pl-PL" b="1" dirty="0" smtClean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78953" y="-612204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390765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25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624" y="9371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074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-732611" y="681318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62477" y="433660"/>
            <a:ext cx="5038322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b="1" dirty="0"/>
              <a:t> D</a:t>
            </a:r>
            <a:r>
              <a:rPr lang="pl-PL" b="1" dirty="0" smtClean="0"/>
              <a:t>. Zadania </a:t>
            </a:r>
            <a:r>
              <a:rPr lang="pl-PL" b="1" dirty="0"/>
              <a:t>planowane do realizacji </a:t>
            </a:r>
            <a:r>
              <a:rPr lang="pl-PL" b="1" dirty="0" smtClean="0"/>
              <a:t>po stronie słowackiej,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smtClean="0"/>
              <a:t>jednostka organizacyjna  OZ Tatry, leśnictwo </a:t>
            </a:r>
            <a:r>
              <a:rPr lang="pl-PL" dirty="0" err="1"/>
              <a:t>Zakamenné</a:t>
            </a:r>
            <a:r>
              <a:rPr lang="pl-PL" dirty="0"/>
              <a:t> </a:t>
            </a:r>
            <a:r>
              <a:rPr lang="pl-PL" dirty="0" smtClean="0"/>
              <a:t>: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br>
              <a:rPr lang="pl-PL" dirty="0" smtClean="0">
                <a:solidFill>
                  <a:srgbClr val="FF0000"/>
                </a:solidFill>
              </a:rPr>
            </a:br>
            <a:r>
              <a:rPr lang="pl-PL" b="1" dirty="0" smtClean="0">
                <a:solidFill>
                  <a:srgbClr val="006050"/>
                </a:solidFill>
              </a:rPr>
              <a:t>„Rekonstrukcja historycznej drewnianej leśniczówki </a:t>
            </a:r>
            <a:r>
              <a:rPr lang="sk-SK" b="1" dirty="0">
                <a:solidFill>
                  <a:srgbClr val="006050"/>
                </a:solidFill>
              </a:rPr>
              <a:t>Flajšová</a:t>
            </a:r>
            <a:r>
              <a:rPr lang="pl-PL" b="1" dirty="0" smtClean="0">
                <a:solidFill>
                  <a:srgbClr val="006050"/>
                </a:solidFill>
              </a:rPr>
              <a:t>”</a:t>
            </a:r>
            <a:endParaRPr lang="pl-PL" b="1" dirty="0">
              <a:solidFill>
                <a:srgbClr val="006050"/>
              </a:solidFill>
            </a:endParaRPr>
          </a:p>
          <a:p>
            <a:endParaRPr lang="pl-PL" b="1" dirty="0" smtClean="0">
              <a:solidFill>
                <a:srgbClr val="006050"/>
              </a:solidFill>
            </a:endParaRPr>
          </a:p>
          <a:p>
            <a:r>
              <a:rPr lang="pl-PL" sz="1000" dirty="0" smtClean="0"/>
              <a:t>1. Rekonstrukcję </a:t>
            </a:r>
            <a:r>
              <a:rPr lang="pl-PL" sz="1000" dirty="0"/>
              <a:t>zabytkowej drewnianej </a:t>
            </a:r>
            <a:r>
              <a:rPr lang="pl-PL" sz="1000" dirty="0" smtClean="0"/>
              <a:t>leśniczówki </a:t>
            </a:r>
            <a:r>
              <a:rPr lang="pl-PL" sz="1000" dirty="0" err="1"/>
              <a:t>Flajšová</a:t>
            </a:r>
            <a:r>
              <a:rPr lang="pl-PL" sz="1000" dirty="0"/>
              <a:t>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planujemy przeprowadzić </a:t>
            </a:r>
            <a:r>
              <a:rPr lang="pl-PL" sz="1000" dirty="0"/>
              <a:t>w celu zachowania wyjątkowej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architektury </a:t>
            </a:r>
            <a:r>
              <a:rPr lang="pl-PL" sz="1000" dirty="0"/>
              <a:t>drewnianej </a:t>
            </a:r>
            <a:r>
              <a:rPr lang="pl-PL" sz="1000" dirty="0" smtClean="0"/>
              <a:t>na obszarze Pogranicza, </a:t>
            </a:r>
            <a:br>
              <a:rPr lang="pl-PL" sz="1000" dirty="0" smtClean="0"/>
            </a:br>
            <a:r>
              <a:rPr lang="pl-PL" sz="1000" dirty="0" smtClean="0"/>
              <a:t>wykorzystując nowoczesne i innowacyjne elementy </a:t>
            </a:r>
            <a:br>
              <a:rPr lang="pl-PL" sz="1000" dirty="0" smtClean="0"/>
            </a:br>
            <a:r>
              <a:rPr lang="pl-PL" sz="1000" dirty="0" smtClean="0"/>
              <a:t>w </a:t>
            </a:r>
            <a:r>
              <a:rPr lang="pl-PL" sz="1000" dirty="0"/>
              <a:t>prezentacji historii </a:t>
            </a:r>
            <a:r>
              <a:rPr lang="pl-PL" sz="1000" dirty="0" smtClean="0"/>
              <a:t>leśnictwa </a:t>
            </a:r>
            <a:r>
              <a:rPr lang="pl-PL" sz="1000" dirty="0"/>
              <a:t>na Słowacji i </a:t>
            </a:r>
            <a:r>
              <a:rPr lang="pl-PL" sz="1000" dirty="0" smtClean="0"/>
              <a:t>na Pograniczu, </a:t>
            </a:r>
            <a:br>
              <a:rPr lang="pl-PL" sz="1000" dirty="0" smtClean="0"/>
            </a:br>
            <a:r>
              <a:rPr lang="pl-PL" sz="1000" dirty="0" smtClean="0"/>
              <a:t>a </a:t>
            </a:r>
            <a:r>
              <a:rPr lang="pl-PL" sz="1000" dirty="0"/>
              <a:t>także </a:t>
            </a:r>
            <a:r>
              <a:rPr lang="pl-PL" sz="1000" dirty="0" smtClean="0"/>
              <a:t>przedstawiając znaczenia </a:t>
            </a:r>
            <a:r>
              <a:rPr lang="pl-PL" sz="1000" dirty="0"/>
              <a:t>leśnictwa w życiu </a:t>
            </a:r>
            <a:r>
              <a:rPr lang="pl-PL" sz="1000" dirty="0" smtClean="0"/>
              <a:t>codziennym </a:t>
            </a:r>
            <a:br>
              <a:rPr lang="pl-PL" sz="1000" dirty="0" smtClean="0"/>
            </a:br>
            <a:r>
              <a:rPr lang="pl-PL" sz="1000" dirty="0" smtClean="0"/>
              <a:t>regionu </a:t>
            </a:r>
            <a:r>
              <a:rPr lang="pl-PL" sz="1000" dirty="0"/>
              <a:t>w przeszłości </a:t>
            </a:r>
            <a:r>
              <a:rPr lang="pl-PL" sz="1000" dirty="0" smtClean="0"/>
              <a:t>i </a:t>
            </a:r>
            <a:r>
              <a:rPr lang="pl-PL" sz="1000" dirty="0"/>
              <a:t>teraźniejszości. </a:t>
            </a:r>
            <a:r>
              <a:rPr lang="pl-PL" sz="1000" dirty="0" smtClean="0"/>
              <a:t>Na terenie muzeum </a:t>
            </a:r>
            <a:br>
              <a:rPr lang="pl-PL" sz="1000" dirty="0" smtClean="0"/>
            </a:br>
            <a:r>
              <a:rPr lang="pl-PL" sz="1000" dirty="0" smtClean="0"/>
              <a:t>utworzonego w leśniczówce planujemy stworzyć unikatową </a:t>
            </a:r>
            <a:br>
              <a:rPr lang="pl-PL" sz="1000" dirty="0" smtClean="0"/>
            </a:br>
            <a:r>
              <a:rPr lang="pl-PL" sz="1000" dirty="0" smtClean="0"/>
              <a:t>część edukacyjną, </a:t>
            </a:r>
            <a:r>
              <a:rPr lang="pl-PL" sz="1000" dirty="0"/>
              <a:t>która służyć będzie realizacji </a:t>
            </a:r>
            <a:r>
              <a:rPr lang="pl-PL" sz="1000" dirty="0" smtClean="0"/>
              <a:t>sensorycznej edukacji ekologicznej </a:t>
            </a:r>
            <a:br>
              <a:rPr lang="pl-PL" sz="1000" dirty="0" smtClean="0"/>
            </a:br>
            <a:r>
              <a:rPr lang="pl-PL" sz="1000" dirty="0" smtClean="0"/>
              <a:t>połączonej z </a:t>
            </a:r>
            <a:r>
              <a:rPr lang="pl-PL" sz="1000" dirty="0"/>
              <a:t>prezentacją historycznego i współczesnego znaczenia </a:t>
            </a:r>
            <a:r>
              <a:rPr lang="pl-PL" sz="1000" dirty="0" smtClean="0"/>
              <a:t>leśnictwa </a:t>
            </a:r>
            <a:r>
              <a:rPr lang="pl-PL" sz="1000" dirty="0"/>
              <a:t>jako nieodłącznego elementu życia codziennego. Ważnym elementem obu części będzie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również </a:t>
            </a:r>
            <a:r>
              <a:rPr lang="pl-PL" sz="1000" dirty="0"/>
              <a:t>poznanie lasu </a:t>
            </a:r>
            <a:r>
              <a:rPr lang="pl-PL" sz="1000" dirty="0" smtClean="0"/>
              <a:t>i </a:t>
            </a:r>
            <a:r>
              <a:rPr lang="pl-PL" sz="1000" dirty="0"/>
              <a:t>środowiska leśnego jako niezastąpionego składnika środowiska</a:t>
            </a:r>
            <a:r>
              <a:rPr lang="pl-PL" sz="1000" dirty="0" smtClean="0"/>
              <a:t>.</a:t>
            </a:r>
            <a:endParaRPr lang="pl-PL" sz="1000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62478" y="-593467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226580" cy="538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374288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26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15" name="Zástupný objekt pre obsah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901" y="968509"/>
            <a:ext cx="1693640" cy="1178383"/>
          </a:xfrm>
          <a:prstGeom prst="rect">
            <a:avLst/>
          </a:prstGeom>
          <a:ln>
            <a:noFill/>
          </a:ln>
          <a:effectLst>
            <a:softEdge rad="0"/>
          </a:effectLst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758" y="2281018"/>
            <a:ext cx="720279" cy="720279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9624" y="10001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416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226413" y="433660"/>
            <a:ext cx="5390409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b="1" dirty="0" smtClean="0">
                <a:solidFill>
                  <a:srgbClr val="006050"/>
                </a:solidFill>
              </a:rPr>
              <a:t>„</a:t>
            </a:r>
            <a:r>
              <a:rPr lang="pl-PL" b="1" dirty="0">
                <a:solidFill>
                  <a:srgbClr val="006050"/>
                </a:solidFill>
              </a:rPr>
              <a:t>Rekonstrukcja historycznej drewnianej leśniczówki </a:t>
            </a:r>
            <a:r>
              <a:rPr lang="sk-SK" b="1" dirty="0">
                <a:solidFill>
                  <a:srgbClr val="006050"/>
                </a:solidFill>
              </a:rPr>
              <a:t>Flajšová</a:t>
            </a:r>
            <a:r>
              <a:rPr lang="pl-PL" b="1" dirty="0" smtClean="0">
                <a:solidFill>
                  <a:srgbClr val="006050"/>
                </a:solidFill>
              </a:rPr>
              <a:t>”</a:t>
            </a:r>
            <a:endParaRPr lang="pl-PL" b="1" dirty="0">
              <a:solidFill>
                <a:srgbClr val="006050"/>
              </a:solidFill>
            </a:endParaRPr>
          </a:p>
          <a:p>
            <a:endParaRPr lang="pl-PL" b="1" dirty="0" smtClean="0">
              <a:solidFill>
                <a:srgbClr val="006050"/>
              </a:solidFill>
            </a:endParaRPr>
          </a:p>
          <a:p>
            <a:r>
              <a:rPr lang="pl-PL" sz="1000" b="1" dirty="0" smtClean="0"/>
              <a:t>2. Funkcja drewnianej leśniczówki po rekonstrukcji</a:t>
            </a:r>
          </a:p>
          <a:p>
            <a:endParaRPr lang="pl-PL" sz="1000" b="1" dirty="0" smtClean="0"/>
          </a:p>
          <a:p>
            <a:r>
              <a:rPr lang="pl-PL" sz="1000" dirty="0" smtClean="0"/>
              <a:t>Po przebudowie budynek leśniczówki </a:t>
            </a:r>
            <a:r>
              <a:rPr lang="sk-SK" sz="1000" dirty="0"/>
              <a:t>Flajšová</a:t>
            </a:r>
            <a:r>
              <a:rPr lang="pl-PL" sz="1000" dirty="0" smtClean="0"/>
              <a:t> </a:t>
            </a:r>
            <a:br>
              <a:rPr lang="pl-PL" sz="1000" dirty="0" smtClean="0"/>
            </a:br>
            <a:r>
              <a:rPr lang="pl-PL" sz="1000" dirty="0" smtClean="0"/>
              <a:t>będzie służył jako nowoczesne i interaktywne muzeum </a:t>
            </a:r>
            <a:br>
              <a:rPr lang="pl-PL" sz="1000" dirty="0" smtClean="0"/>
            </a:br>
            <a:r>
              <a:rPr lang="pl-PL" sz="1000" dirty="0" smtClean="0"/>
              <a:t>przedstawiające znaczenie i historię leśnictwa </a:t>
            </a:r>
            <a:br>
              <a:rPr lang="pl-PL" sz="1000" dirty="0" smtClean="0"/>
            </a:br>
            <a:r>
              <a:rPr lang="pl-PL" sz="1000" dirty="0" smtClean="0"/>
              <a:t>na Słowacji i Orawie, połączone z przestrzeniami </a:t>
            </a:r>
            <a:br>
              <a:rPr lang="pl-PL" sz="1000" dirty="0" smtClean="0"/>
            </a:br>
            <a:r>
              <a:rPr lang="pl-PL" sz="1000" dirty="0" smtClean="0"/>
              <a:t>edukacyjnymi do realizacji sensorycznej edukacji o lesie, </a:t>
            </a:r>
            <a:br>
              <a:rPr lang="pl-PL" sz="1000" dirty="0" smtClean="0"/>
            </a:br>
            <a:r>
              <a:rPr lang="pl-PL" sz="1000" dirty="0" smtClean="0"/>
              <a:t>leśnictwie i ich znaczeniu dla środowiska. Chcemy, aby</a:t>
            </a:r>
            <a:br>
              <a:rPr lang="pl-PL" sz="1000" dirty="0" smtClean="0"/>
            </a:br>
            <a:r>
              <a:rPr lang="pl-PL" sz="1000" dirty="0" smtClean="0"/>
              <a:t>obiekt był</a:t>
            </a:r>
            <a:r>
              <a:rPr lang="pl-PL" sz="1000" dirty="0"/>
              <a:t> </a:t>
            </a:r>
            <a:r>
              <a:rPr lang="pl-PL" sz="1000" dirty="0" smtClean="0"/>
              <a:t>dostępny </a:t>
            </a:r>
            <a:r>
              <a:rPr lang="pl-PL" sz="1000" dirty="0"/>
              <a:t>bez barier dla osób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niepełnosprawnych</a:t>
            </a:r>
            <a:r>
              <a:rPr lang="pl-PL" sz="1000" dirty="0"/>
              <a:t>, </a:t>
            </a:r>
            <a:r>
              <a:rPr lang="pl-PL" sz="1000" dirty="0" smtClean="0"/>
              <a:t>co </a:t>
            </a:r>
            <a:r>
              <a:rPr lang="pl-PL" sz="1000" dirty="0"/>
              <a:t>oznacza, że ​​osoby te będą mogły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zwiedzać </a:t>
            </a:r>
            <a:r>
              <a:rPr lang="pl-PL" sz="1000" dirty="0"/>
              <a:t>muzeum </a:t>
            </a:r>
            <a:r>
              <a:rPr lang="pl-PL" sz="1000" dirty="0" smtClean="0"/>
              <a:t>w leśniczówce </a:t>
            </a:r>
            <a:r>
              <a:rPr lang="pl-PL" sz="1000" dirty="0" err="1" smtClean="0"/>
              <a:t>Flajšova</a:t>
            </a:r>
            <a:r>
              <a:rPr lang="pl-PL" sz="1000" dirty="0" smtClean="0"/>
              <a:t>. Przed leśniczówką planujemy utwardzić </a:t>
            </a:r>
            <a:r>
              <a:rPr lang="pl-PL" sz="1000" dirty="0"/>
              <a:t>teren,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dzięki </a:t>
            </a:r>
            <a:r>
              <a:rPr lang="pl-PL" sz="1000" dirty="0"/>
              <a:t>czemu osoby niepełnosprawne będą mogły podejść bezpośrednio pod muzeum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i </a:t>
            </a:r>
            <a:r>
              <a:rPr lang="pl-PL" sz="1000" dirty="0"/>
              <a:t>obiekt </a:t>
            </a:r>
            <a:r>
              <a:rPr lang="pl-PL" sz="1000" dirty="0" smtClean="0"/>
              <a:t>wielofunkcyjny, aby je </a:t>
            </a:r>
            <a:r>
              <a:rPr lang="pl-PL" sz="1000" dirty="0"/>
              <a:t>zwiedzać.</a:t>
            </a:r>
          </a:p>
          <a:p>
            <a:r>
              <a:rPr lang="pl-PL" sz="1000" dirty="0"/>
              <a:t> </a:t>
            </a:r>
          </a:p>
          <a:p>
            <a:endParaRPr lang="pl-PL" sz="1000" dirty="0"/>
          </a:p>
          <a:p>
            <a:r>
              <a:rPr lang="pl-PL" sz="1000" b="1" dirty="0"/>
              <a:t> </a:t>
            </a:r>
            <a:endParaRPr lang="pl-PL" sz="1000" dirty="0"/>
          </a:p>
          <a:p>
            <a:endParaRPr lang="pl-PL" b="1" dirty="0">
              <a:solidFill>
                <a:srgbClr val="006050"/>
              </a:solidFill>
            </a:endParaRPr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78953" y="-612204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372051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27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15" name="Obrázok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567" y="819442"/>
            <a:ext cx="2304256" cy="1446911"/>
          </a:xfrm>
          <a:prstGeom prst="rect">
            <a:avLst/>
          </a:prstGeom>
          <a:ln>
            <a:noFill/>
          </a:ln>
          <a:effectLst>
            <a:softEdge rad="0"/>
          </a:effectLst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758" y="2281018"/>
            <a:ext cx="720279" cy="720279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9624" y="6553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42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226414" y="433660"/>
            <a:ext cx="4886353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b="1" dirty="0" smtClean="0">
                <a:solidFill>
                  <a:srgbClr val="006050"/>
                </a:solidFill>
              </a:rPr>
              <a:t>„</a:t>
            </a:r>
            <a:r>
              <a:rPr lang="pl-PL" b="1" dirty="0">
                <a:solidFill>
                  <a:srgbClr val="006050"/>
                </a:solidFill>
              </a:rPr>
              <a:t>Rekonstrukcja historycznej drewnianej leśniczówki </a:t>
            </a:r>
            <a:r>
              <a:rPr lang="sk-SK" b="1" dirty="0">
                <a:solidFill>
                  <a:srgbClr val="006050"/>
                </a:solidFill>
              </a:rPr>
              <a:t>Flajšová</a:t>
            </a:r>
            <a:r>
              <a:rPr lang="pl-PL" b="1" dirty="0" smtClean="0">
                <a:solidFill>
                  <a:srgbClr val="006050"/>
                </a:solidFill>
              </a:rPr>
              <a:t>”</a:t>
            </a:r>
            <a:endParaRPr lang="pl-PL" b="1" dirty="0">
              <a:solidFill>
                <a:srgbClr val="006050"/>
              </a:solidFill>
            </a:endParaRPr>
          </a:p>
          <a:p>
            <a:endParaRPr lang="pl-PL" sz="1000" dirty="0"/>
          </a:p>
          <a:p>
            <a:r>
              <a:rPr lang="pl-PL" sz="1000" b="1" dirty="0" smtClean="0"/>
              <a:t>3. Budynek </a:t>
            </a:r>
            <a:r>
              <a:rPr lang="pl-PL" sz="1000" b="1" dirty="0"/>
              <a:t>dawnej leśniczówki jako element kompleksu </a:t>
            </a:r>
            <a:r>
              <a:rPr lang="pl-PL" sz="1000" b="1" dirty="0" smtClean="0"/>
              <a:t>rekreacyjnego </a:t>
            </a:r>
          </a:p>
          <a:p>
            <a:endParaRPr lang="pl-PL" sz="1000" b="1" dirty="0" smtClean="0"/>
          </a:p>
          <a:p>
            <a:pPr algn="just"/>
            <a:r>
              <a:rPr lang="pl-PL" sz="1000" dirty="0" smtClean="0"/>
              <a:t>Planujemy,  aby r</a:t>
            </a:r>
            <a:r>
              <a:rPr lang="sk-SK" sz="1000" dirty="0" smtClean="0"/>
              <a:t>ekonstrukcja </a:t>
            </a:r>
            <a:r>
              <a:rPr lang="sk-SK" sz="1000" dirty="0"/>
              <a:t>budynku </a:t>
            </a:r>
            <a:r>
              <a:rPr lang="sk-SK" sz="1000" dirty="0" smtClean="0"/>
              <a:t>zabytkowej lesniczówki była </a:t>
            </a:r>
            <a:r>
              <a:rPr lang="sk-SK" sz="1000" dirty="0"/>
              <a:t>jednym z elementów </a:t>
            </a:r>
            <a:r>
              <a:rPr lang="sk-SK" sz="1000" dirty="0" smtClean="0"/>
              <a:t>kompleksu </a:t>
            </a:r>
            <a:r>
              <a:rPr lang="sk-SK" sz="1000" dirty="0"/>
              <a:t>turystyczno-edukacyjnego. </a:t>
            </a:r>
            <a:r>
              <a:rPr lang="sk-SK" sz="1000" dirty="0" smtClean="0"/>
              <a:t>Chcemy, aby powstał tam </a:t>
            </a:r>
            <a:r>
              <a:rPr lang="sk-SK" sz="1000" dirty="0"/>
              <a:t>również wielofunkcyjny obiekt „warsztatów kreatywnych”, który będzie częścią edukacji eksperymentalnej realizowanej w części edukacyjnej </a:t>
            </a:r>
            <a:r>
              <a:rPr lang="sk-SK" sz="1000" dirty="0" smtClean="0"/>
              <a:t>leśniczówki Flajšová. W </a:t>
            </a:r>
            <a:r>
              <a:rPr lang="sk-SK" sz="1000" dirty="0"/>
              <a:t>kompleksie </a:t>
            </a:r>
            <a:r>
              <a:rPr lang="sk-SK" sz="1000" dirty="0" smtClean="0"/>
              <a:t>planujemy stoworzyć infrastrukturę turystyczną </a:t>
            </a:r>
            <a:r>
              <a:rPr lang="sk-SK" sz="1000" dirty="0"/>
              <a:t>w stylu architektury drewnianej, która służyć będzie </a:t>
            </a:r>
            <a:r>
              <a:rPr lang="sk-SK" sz="1000" dirty="0" smtClean="0"/>
              <a:t>turystom i </a:t>
            </a:r>
            <a:r>
              <a:rPr lang="sk-SK" sz="1000" dirty="0"/>
              <a:t>przyjezdnym, </a:t>
            </a:r>
            <a:r>
              <a:rPr lang="sk-SK" sz="1000" dirty="0" smtClean="0"/>
              <a:t>a </a:t>
            </a:r>
            <a:r>
              <a:rPr lang="sk-SK" sz="1000" dirty="0"/>
              <a:t>jednocześnie realizować zewnętrzne elementy edukacji </a:t>
            </a:r>
            <a:r>
              <a:rPr lang="sk-SK" sz="1000" dirty="0" smtClean="0"/>
              <a:t>sensorycznej</a:t>
            </a:r>
            <a:r>
              <a:rPr lang="sk-SK" sz="1000" dirty="0"/>
              <a:t>. </a:t>
            </a:r>
            <a:r>
              <a:rPr lang="pl-PL" sz="1000" dirty="0" smtClean="0"/>
              <a:t>Planujemy również rekonstrukcję </a:t>
            </a:r>
            <a:r>
              <a:rPr lang="pl-PL" sz="1000" dirty="0"/>
              <a:t>historycznego </a:t>
            </a:r>
            <a:r>
              <a:rPr lang="pl-PL" sz="1000" dirty="0" err="1"/>
              <a:t>tajchu</a:t>
            </a:r>
            <a:r>
              <a:rPr lang="pl-PL" sz="1000" dirty="0"/>
              <a:t> </a:t>
            </a:r>
            <a:r>
              <a:rPr lang="pl-PL" sz="1000" dirty="0" err="1"/>
              <a:t>Flajšovej</a:t>
            </a:r>
            <a:r>
              <a:rPr lang="pl-PL" sz="1000" dirty="0"/>
              <a:t>, która posłuży jako replika do praktycznych pokazów historycznego spływu tratwą drewnianą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oraz prezentacji </a:t>
            </a:r>
            <a:r>
              <a:rPr lang="pl-PL" sz="1000" dirty="0"/>
              <a:t>znaczenia wody </a:t>
            </a:r>
            <a:r>
              <a:rPr lang="pl-PL" sz="1000" dirty="0" smtClean="0"/>
              <a:t>w przyrodzie. </a:t>
            </a:r>
            <a:r>
              <a:rPr lang="sk-SK" sz="1000" dirty="0" smtClean="0"/>
              <a:t>Cały </a:t>
            </a:r>
            <a:r>
              <a:rPr lang="sk-SK" sz="1000" dirty="0"/>
              <a:t>kompleks stworzy wyjątkowe miejsce dla przyjezdnych, ale także dla mieszkańców </a:t>
            </a:r>
            <a:r>
              <a:rPr lang="sk-SK" sz="1000" dirty="0" smtClean="0"/>
              <a:t>regionu Pogranicza, </a:t>
            </a:r>
            <a:r>
              <a:rPr lang="sk-SK" sz="1000" dirty="0"/>
              <a:t>idealne do jednoczesnego poznania piękna przyrody </a:t>
            </a:r>
            <a:r>
              <a:rPr lang="sk-SK" sz="1000" dirty="0" smtClean="0"/>
              <a:t>i </a:t>
            </a:r>
            <a:r>
              <a:rPr lang="sk-SK" sz="1000" dirty="0"/>
              <a:t>historii </a:t>
            </a:r>
            <a:r>
              <a:rPr lang="sk-SK" sz="1000" dirty="0" smtClean="0"/>
              <a:t>regionu.</a:t>
            </a:r>
          </a:p>
          <a:p>
            <a:pPr algn="just"/>
            <a:endParaRPr lang="pl-PL" b="1" dirty="0">
              <a:solidFill>
                <a:srgbClr val="006050"/>
              </a:solidFill>
            </a:endParaRPr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78953" y="-612204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372051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28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758" y="2281018"/>
            <a:ext cx="720279" cy="720279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9623" y="10033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55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185790" y="323900"/>
            <a:ext cx="5102378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b="1" dirty="0" smtClean="0">
                <a:solidFill>
                  <a:srgbClr val="006050"/>
                </a:solidFill>
              </a:rPr>
              <a:t>„</a:t>
            </a:r>
            <a:r>
              <a:rPr lang="pl-PL" b="1" dirty="0">
                <a:solidFill>
                  <a:srgbClr val="006050"/>
                </a:solidFill>
              </a:rPr>
              <a:t>Rekonstrukcja historycznej drewnianej leśniczówki </a:t>
            </a:r>
            <a:r>
              <a:rPr lang="sk-SK" b="1" dirty="0">
                <a:solidFill>
                  <a:srgbClr val="006050"/>
                </a:solidFill>
              </a:rPr>
              <a:t>Flajšová</a:t>
            </a:r>
            <a:r>
              <a:rPr lang="pl-PL" b="1" dirty="0" smtClean="0">
                <a:solidFill>
                  <a:srgbClr val="006050"/>
                </a:solidFill>
              </a:rPr>
              <a:t>”</a:t>
            </a:r>
            <a:endParaRPr lang="pl-PL" b="1" dirty="0">
              <a:solidFill>
                <a:srgbClr val="006050"/>
              </a:solidFill>
            </a:endParaRPr>
          </a:p>
          <a:p>
            <a:endParaRPr lang="pl-PL" sz="1000" dirty="0"/>
          </a:p>
          <a:p>
            <a:r>
              <a:rPr lang="pl-PL" sz="1000" b="1" dirty="0" smtClean="0"/>
              <a:t>3. Funkcja budynek gospodarczego po przebudowie</a:t>
            </a:r>
          </a:p>
          <a:p>
            <a:endParaRPr lang="pl-PL" sz="1000" b="1" dirty="0"/>
          </a:p>
          <a:p>
            <a:r>
              <a:rPr lang="sk-SK" sz="1000" dirty="0" smtClean="0"/>
              <a:t>Planujmy przebudować budynek gospodarczy znajdujący się</a:t>
            </a:r>
            <a:br>
              <a:rPr lang="sk-SK" sz="1000" dirty="0" smtClean="0"/>
            </a:br>
            <a:r>
              <a:rPr lang="sk-SK" sz="1000" dirty="0" smtClean="0"/>
              <a:t>w </a:t>
            </a:r>
            <a:r>
              <a:rPr lang="sk-SK" sz="1000" dirty="0" err="1"/>
              <a:t>pobliżu</a:t>
            </a:r>
            <a:r>
              <a:rPr lang="sk-SK" sz="1000" dirty="0"/>
              <a:t> </a:t>
            </a:r>
            <a:r>
              <a:rPr lang="pl-PL" sz="1000" dirty="0"/>
              <a:t>leśniczówki</a:t>
            </a:r>
            <a:r>
              <a:rPr lang="pl-PL" sz="1000" b="1" dirty="0">
                <a:solidFill>
                  <a:srgbClr val="006050"/>
                </a:solidFill>
              </a:rPr>
              <a:t> </a:t>
            </a:r>
            <a:r>
              <a:rPr lang="sk-SK" sz="1000" dirty="0" err="1" smtClean="0"/>
              <a:t>Flajšová</a:t>
            </a:r>
            <a:r>
              <a:rPr lang="sk-SK" sz="1000" dirty="0" smtClean="0"/>
              <a:t> na </a:t>
            </a:r>
            <a:r>
              <a:rPr lang="sk-SK" sz="1000" dirty="0" err="1" smtClean="0"/>
              <a:t>obiekt</a:t>
            </a:r>
            <a:r>
              <a:rPr lang="sk-SK" sz="1000" dirty="0" smtClean="0"/>
              <a:t> </a:t>
            </a:r>
            <a:r>
              <a:rPr lang="sk-SK" sz="1000" dirty="0" err="1" smtClean="0"/>
              <a:t>wielofunkcyjny</a:t>
            </a:r>
            <a:r>
              <a:rPr lang="sk-SK" sz="1000" dirty="0"/>
              <a:t>. </a:t>
            </a:r>
            <a:endParaRPr lang="sk-SK" sz="1000" dirty="0" smtClean="0"/>
          </a:p>
          <a:p>
            <a:r>
              <a:rPr lang="sk-SK" sz="1000" dirty="0" err="1" smtClean="0"/>
              <a:t>Obiekt</a:t>
            </a:r>
            <a:r>
              <a:rPr lang="sk-SK" sz="1000" dirty="0" smtClean="0"/>
              <a:t> planujemy zrekonstruować </a:t>
            </a:r>
            <a:r>
              <a:rPr lang="sk-SK" sz="1000" dirty="0"/>
              <a:t>w celu </a:t>
            </a:r>
            <a:r>
              <a:rPr lang="sk-SK" sz="1000" dirty="0" smtClean="0"/>
              <a:t/>
            </a:r>
            <a:br>
              <a:rPr lang="sk-SK" sz="1000" dirty="0" smtClean="0"/>
            </a:br>
            <a:r>
              <a:rPr lang="sk-SK" sz="1000" dirty="0" smtClean="0"/>
              <a:t>zachowania drewnianej </a:t>
            </a:r>
            <a:r>
              <a:rPr lang="sk-SK" sz="1000" dirty="0"/>
              <a:t>architektury zabytkowego </a:t>
            </a:r>
            <a:r>
              <a:rPr lang="sk-SK" sz="1000" dirty="0" smtClean="0"/>
              <a:t>zwierzyńca, </a:t>
            </a:r>
            <a:br>
              <a:rPr lang="sk-SK" sz="1000" dirty="0" smtClean="0"/>
            </a:br>
            <a:r>
              <a:rPr lang="sk-SK" sz="1000" dirty="0" smtClean="0"/>
              <a:t>będący </a:t>
            </a:r>
            <a:r>
              <a:rPr lang="sk-SK" sz="1000" dirty="0"/>
              <a:t>jednocześnie </a:t>
            </a:r>
            <a:r>
              <a:rPr lang="sk-SK" sz="1000" dirty="0" smtClean="0"/>
              <a:t>elementem kompleksu turystyczno </a:t>
            </a:r>
            <a:br>
              <a:rPr lang="sk-SK" sz="1000" dirty="0" smtClean="0"/>
            </a:br>
            <a:r>
              <a:rPr lang="sk-SK" sz="1000" dirty="0" smtClean="0"/>
              <a:t>- edukacyjnego</a:t>
            </a:r>
            <a:r>
              <a:rPr lang="sk-SK" dirty="0" smtClean="0"/>
              <a:t>. </a:t>
            </a:r>
            <a:r>
              <a:rPr lang="sk-SK" sz="1000" dirty="0" smtClean="0"/>
              <a:t>Wielofunkcyjność </a:t>
            </a:r>
            <a:r>
              <a:rPr lang="sk-SK" sz="1000" dirty="0"/>
              <a:t>budynku </a:t>
            </a:r>
            <a:r>
              <a:rPr lang="sk-SK" sz="1000" dirty="0" smtClean="0"/>
              <a:t>będzie </a:t>
            </a:r>
            <a:r>
              <a:rPr lang="sk-SK" sz="1000" dirty="0"/>
              <a:t>polegała </a:t>
            </a:r>
            <a:r>
              <a:rPr lang="sk-SK" sz="1000" dirty="0" smtClean="0"/>
              <a:t/>
            </a:r>
            <a:br>
              <a:rPr lang="sk-SK" sz="1000" dirty="0" smtClean="0"/>
            </a:br>
            <a:r>
              <a:rPr lang="sk-SK" sz="1000" dirty="0" smtClean="0"/>
              <a:t>na </a:t>
            </a:r>
            <a:r>
              <a:rPr lang="sk-SK" sz="1000" dirty="0"/>
              <a:t>wykorzystaniu jego przestrzeni </a:t>
            </a:r>
            <a:r>
              <a:rPr lang="sk-SK" sz="1000" dirty="0" smtClean="0"/>
              <a:t>na </a:t>
            </a:r>
            <a:r>
              <a:rPr lang="sk-SK" sz="1000" dirty="0"/>
              <a:t>„warsztaty kreatywne</a:t>
            </a:r>
            <a:r>
              <a:rPr lang="sk-SK" sz="1000" dirty="0" smtClean="0"/>
              <a:t>”</a:t>
            </a:r>
            <a:br>
              <a:rPr lang="sk-SK" sz="1000" dirty="0" smtClean="0"/>
            </a:br>
            <a:r>
              <a:rPr lang="sk-SK" sz="1000" dirty="0" smtClean="0"/>
              <a:t>jako uzupełnienie realizacji edukacji sensorycznej. </a:t>
            </a:r>
          </a:p>
          <a:p>
            <a:r>
              <a:rPr lang="sk-SK" sz="1000" dirty="0" smtClean="0"/>
              <a:t>Jednocześnie chcemy, aby obiekt pełnił funkcję </a:t>
            </a:r>
            <a:r>
              <a:rPr lang="sk-SK" sz="1000" dirty="0"/>
              <a:t>obserwatorium zwierząt leśnych, którego celem będzie przybliżenie zwiedzającym lasu i jego mieszkańców w ramach edukacji ekologicznej</a:t>
            </a:r>
            <a:r>
              <a:rPr lang="sk-SK" sz="1000" dirty="0" smtClean="0"/>
              <a:t>. </a:t>
            </a:r>
            <a:r>
              <a:rPr lang="sk-SK" sz="1000" dirty="0"/>
              <a:t>W ramach infrastruktury turystycznej w budynku </a:t>
            </a:r>
            <a:r>
              <a:rPr lang="sk-SK" sz="1000" dirty="0" smtClean="0"/>
              <a:t>chcemy stworzyć otwartą</a:t>
            </a:r>
            <a:br>
              <a:rPr lang="sk-SK" sz="1000" dirty="0" smtClean="0"/>
            </a:br>
            <a:r>
              <a:rPr lang="sk-SK" sz="1000" dirty="0" smtClean="0"/>
              <a:t>altane z kominkiem. Budynek oraz plac przed nim chcemy dostosować do potrzeb osób niepełnosprawnych.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78953" y="-612204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372051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29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9" name="Obrázok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591" y="731682"/>
            <a:ext cx="2038903" cy="1468204"/>
          </a:xfrm>
          <a:prstGeom prst="rect">
            <a:avLst/>
          </a:prstGeom>
          <a:ln>
            <a:noFill/>
          </a:ln>
          <a:effectLst>
            <a:softEdge rad="0"/>
          </a:effectLst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758" y="2281018"/>
            <a:ext cx="720279" cy="720279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9624" y="-4346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17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72208" y="539924"/>
            <a:ext cx="4464495" cy="2476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r>
              <a:rPr lang="pl-PL" sz="1400" b="1" dirty="0" smtClean="0"/>
              <a:t>Podstawowe </a:t>
            </a:r>
            <a:r>
              <a:rPr lang="pl-PL" sz="1400" b="1" dirty="0"/>
              <a:t>informacje o przedsięwzięciu</a:t>
            </a:r>
            <a:r>
              <a:rPr lang="pl-PL" sz="1400" b="1" dirty="0" smtClean="0"/>
              <a:t>:</a:t>
            </a:r>
          </a:p>
          <a:p>
            <a:endParaRPr lang="pl-PL" b="1" dirty="0" smtClean="0"/>
          </a:p>
          <a:p>
            <a:pPr algn="just"/>
            <a:r>
              <a:rPr lang="pl-PL" b="1" dirty="0"/>
              <a:t>Cel główny projektu:</a:t>
            </a:r>
            <a:r>
              <a:rPr lang="pl-PL" dirty="0"/>
              <a:t> </a:t>
            </a:r>
            <a:r>
              <a:rPr lang="pl-PL" dirty="0" smtClean="0"/>
              <a:t>stworzenie transgranicznej oferty opartej</a:t>
            </a:r>
            <a:br>
              <a:rPr lang="pl-PL" dirty="0" smtClean="0"/>
            </a:br>
            <a:r>
              <a:rPr lang="pl-PL" dirty="0" smtClean="0"/>
              <a:t>na zrównoważonej turystyce i wykorzystaniu potencjału kulturowego</a:t>
            </a:r>
            <a:br>
              <a:rPr lang="pl-PL" dirty="0" smtClean="0"/>
            </a:br>
            <a:r>
              <a:rPr lang="pl-PL" dirty="0" smtClean="0"/>
              <a:t>obiektów leśnej architektury drewnianej na polsko-słowackim Pograniczu. </a:t>
            </a:r>
          </a:p>
          <a:p>
            <a:endParaRPr lang="pl-PL" dirty="0"/>
          </a:p>
          <a:p>
            <a:pPr algn="just"/>
            <a:r>
              <a:rPr lang="pl-PL" b="1" dirty="0" smtClean="0"/>
              <a:t>Interesariusze: </a:t>
            </a:r>
            <a:r>
              <a:rPr lang="pl-PL" dirty="0"/>
              <a:t>l</a:t>
            </a:r>
            <a:r>
              <a:rPr lang="pl-PL" dirty="0" smtClean="0"/>
              <a:t>okalna społeczność i turyści z różnych grup wiekowych, </a:t>
            </a:r>
            <a:br>
              <a:rPr lang="pl-PL" dirty="0" smtClean="0"/>
            </a:br>
            <a:r>
              <a:rPr lang="pl-PL" dirty="0" smtClean="0"/>
              <a:t> w tym osoby starsze i rodziny z dziećmi, osoby niepełnosprawne,</a:t>
            </a:r>
            <a:br>
              <a:rPr lang="pl-PL" dirty="0" smtClean="0"/>
            </a:br>
            <a:r>
              <a:rPr lang="pl-PL" dirty="0" smtClean="0"/>
              <a:t>przedszkola, szkoły, uczelnie </a:t>
            </a:r>
            <a:r>
              <a:rPr lang="pl-PL" dirty="0"/>
              <a:t>wyższe o kierunku przyrodniczym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 historycznym, organizacje proekologiczne </a:t>
            </a:r>
            <a:r>
              <a:rPr lang="pl-PL" dirty="0"/>
              <a:t>i </a:t>
            </a:r>
            <a:r>
              <a:rPr lang="pl-PL" dirty="0" err="1" smtClean="0"/>
              <a:t>prośrodowiskowe</a:t>
            </a:r>
            <a:r>
              <a:rPr lang="pl-PL" dirty="0" smtClean="0"/>
              <a:t>, instytucje zajmujące się osobami niepełnosprawnymi i starszymi, lokalni </a:t>
            </a:r>
            <a:r>
              <a:rPr lang="pl-PL" dirty="0"/>
              <a:t>artyści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 </a:t>
            </a:r>
            <a:r>
              <a:rPr lang="pl-PL" dirty="0"/>
              <a:t>rękodzielnicy. </a:t>
            </a:r>
            <a:endParaRPr lang="pl-PL" dirty="0" smtClean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62478" y="-593467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249547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3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4695" y="612767"/>
            <a:ext cx="1224977" cy="1180971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074" y="2077002"/>
            <a:ext cx="899964" cy="899964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9624" y="14984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18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226414" y="433660"/>
            <a:ext cx="4886353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b="1" dirty="0" smtClean="0">
                <a:solidFill>
                  <a:srgbClr val="006050"/>
                </a:solidFill>
              </a:rPr>
              <a:t>„</a:t>
            </a:r>
            <a:r>
              <a:rPr lang="pl-PL" b="1" dirty="0">
                <a:solidFill>
                  <a:srgbClr val="006050"/>
                </a:solidFill>
              </a:rPr>
              <a:t>Rekonstrukcja historycznej drewnianej leśniczówki </a:t>
            </a:r>
            <a:r>
              <a:rPr lang="sk-SK" b="1" dirty="0">
                <a:solidFill>
                  <a:srgbClr val="006050"/>
                </a:solidFill>
              </a:rPr>
              <a:t>Flajšová</a:t>
            </a:r>
            <a:r>
              <a:rPr lang="pl-PL" b="1" dirty="0" smtClean="0">
                <a:solidFill>
                  <a:srgbClr val="006050"/>
                </a:solidFill>
              </a:rPr>
              <a:t>”</a:t>
            </a:r>
            <a:endParaRPr lang="pl-PL" b="1" dirty="0">
              <a:solidFill>
                <a:srgbClr val="006050"/>
              </a:solidFill>
            </a:endParaRPr>
          </a:p>
          <a:p>
            <a:endParaRPr lang="pl-PL" sz="1000" dirty="0"/>
          </a:p>
          <a:p>
            <a:r>
              <a:rPr lang="pl-PL" sz="1000" b="1" dirty="0"/>
              <a:t>4</a:t>
            </a:r>
            <a:r>
              <a:rPr lang="pl-PL" sz="1000" b="1" dirty="0" smtClean="0"/>
              <a:t>. Rekonstrukcja leśniczówki </a:t>
            </a:r>
            <a:r>
              <a:rPr lang="pl-PL" sz="1000" b="1" dirty="0" err="1" smtClean="0"/>
              <a:t>Flajsova</a:t>
            </a:r>
            <a:r>
              <a:rPr lang="pl-PL" sz="1000" b="1" dirty="0" smtClean="0"/>
              <a:t> i budynku gospodarczego a „</a:t>
            </a:r>
            <a:r>
              <a:rPr lang="pl-PL" sz="1000" b="1" dirty="0"/>
              <a:t>Nowy Europejski </a:t>
            </a:r>
            <a:r>
              <a:rPr lang="pl-PL" sz="1000" b="1" dirty="0" err="1"/>
              <a:t>Bauhaus</a:t>
            </a:r>
            <a:r>
              <a:rPr lang="pl-PL" sz="1000" b="1" dirty="0"/>
              <a:t>”</a:t>
            </a:r>
            <a:r>
              <a:rPr lang="pl-PL" sz="1000" dirty="0"/>
              <a:t> (NEB)</a:t>
            </a:r>
          </a:p>
          <a:p>
            <a:endParaRPr lang="pl-PL" sz="1000" b="1" dirty="0" smtClean="0"/>
          </a:p>
          <a:p>
            <a:pPr algn="just"/>
            <a:r>
              <a:rPr lang="sk-SK" sz="1000" dirty="0"/>
              <a:t>Planowana rewitalizacja </a:t>
            </a:r>
            <a:r>
              <a:rPr lang="sk-SK" sz="1000" dirty="0" smtClean="0"/>
              <a:t>leśniczówki i budynku gospodarczego, </a:t>
            </a:r>
            <a:r>
              <a:rPr lang="sk-SK" sz="1000" dirty="0"/>
              <a:t>wpisuje się w naturalny krajobraz. Do realizacji zaplanowanych w ramach projektu działań będą użyte materiały pochodzenia naturalnego</a:t>
            </a:r>
            <a:r>
              <a:rPr lang="sk-SK" sz="1000" dirty="0" smtClean="0"/>
              <a:t>. </a:t>
            </a:r>
            <a:r>
              <a:rPr lang="sk-SK" sz="1000" dirty="0"/>
              <a:t>Odrestaurowany budynek wpłynie na zrównoważony rozwój poprzez ochronę dziedzictwa kulturowego i jego dostępności dla kolejnych </a:t>
            </a:r>
            <a:r>
              <a:rPr lang="sk-SK" sz="1000" dirty="0" smtClean="0"/>
              <a:t>pokoleń. Planowane do realziacji działania </a:t>
            </a:r>
            <a:r>
              <a:rPr lang="sk-SK" sz="1000" dirty="0"/>
              <a:t>spełniają również zasadę włączenia społecznego, </a:t>
            </a:r>
            <a:r>
              <a:rPr lang="sk-SK" sz="1000" dirty="0" smtClean="0"/>
              <a:t>która ukierunkowana </a:t>
            </a:r>
            <a:r>
              <a:rPr lang="sk-SK" sz="1000" dirty="0"/>
              <a:t>jest na dialog między kulturami, płciami i grupami </a:t>
            </a:r>
            <a:r>
              <a:rPr lang="sk-SK" sz="1000" dirty="0" smtClean="0"/>
              <a:t>wiekowymi. W</a:t>
            </a:r>
            <a:r>
              <a:rPr lang="sk-SK" sz="1000" dirty="0"/>
              <a:t> ramach planowanych działań zostaną zastosowane rozwiązania umożliwiające dostęp do obiektu osobom </a:t>
            </a:r>
            <a:r>
              <a:rPr lang="sk-SK" sz="1000" dirty="0" smtClean="0"/>
              <a:t>niepełnosprawnym. Planowane </a:t>
            </a:r>
            <a:r>
              <a:rPr lang="sk-SK" sz="1000" dirty="0"/>
              <a:t>działania będą uwzględniały aspekt estetyczny </a:t>
            </a:r>
            <a:r>
              <a:rPr lang="sk-SK" sz="1000" dirty="0" smtClean="0"/>
              <a:t/>
            </a:r>
            <a:br>
              <a:rPr lang="sk-SK" sz="1000" dirty="0" smtClean="0"/>
            </a:br>
            <a:r>
              <a:rPr lang="sk-SK" sz="1000" dirty="0" smtClean="0"/>
              <a:t>i </a:t>
            </a:r>
            <a:r>
              <a:rPr lang="sk-SK" sz="1000" dirty="0"/>
              <a:t>kulturowy.</a:t>
            </a:r>
            <a:endParaRPr lang="pl-PL" sz="1000" dirty="0"/>
          </a:p>
          <a:p>
            <a:endParaRPr lang="pl-PL" b="1" dirty="0">
              <a:solidFill>
                <a:srgbClr val="006050"/>
              </a:solidFill>
            </a:endParaRPr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78953" y="-612204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390765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30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758" y="2281018"/>
            <a:ext cx="720279" cy="720279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9623" y="9371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793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226414" y="433660"/>
            <a:ext cx="5102378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b="1" dirty="0" smtClean="0">
                <a:solidFill>
                  <a:srgbClr val="006050"/>
                </a:solidFill>
              </a:rPr>
              <a:t>„</a:t>
            </a:r>
            <a:r>
              <a:rPr lang="pl-PL" b="1" dirty="0">
                <a:solidFill>
                  <a:srgbClr val="006050"/>
                </a:solidFill>
              </a:rPr>
              <a:t>Rekonstrukcja historycznej drewnianej leśniczówki </a:t>
            </a:r>
            <a:r>
              <a:rPr lang="sk-SK" b="1" dirty="0">
                <a:solidFill>
                  <a:srgbClr val="006050"/>
                </a:solidFill>
              </a:rPr>
              <a:t>Flajšová</a:t>
            </a:r>
            <a:r>
              <a:rPr lang="pl-PL" b="1" dirty="0" smtClean="0">
                <a:solidFill>
                  <a:srgbClr val="006050"/>
                </a:solidFill>
              </a:rPr>
              <a:t>”</a:t>
            </a:r>
          </a:p>
          <a:p>
            <a:pPr lvl="0"/>
            <a:endParaRPr lang="pl-PL" b="1" dirty="0">
              <a:solidFill>
                <a:srgbClr val="006050"/>
              </a:solidFill>
            </a:endParaRPr>
          </a:p>
          <a:p>
            <a:r>
              <a:rPr lang="pl-PL" b="1" dirty="0"/>
              <a:t>Pytania pomocnicze do formularza partycypacji </a:t>
            </a:r>
            <a:r>
              <a:rPr lang="pl-PL" b="1" dirty="0" smtClean="0"/>
              <a:t>społecznych:</a:t>
            </a:r>
          </a:p>
          <a:p>
            <a:endParaRPr lang="pl-PL" b="1" dirty="0" smtClean="0"/>
          </a:p>
          <a:p>
            <a:pPr marL="228600" indent="-228600">
              <a:buAutoNum type="arabicPeriod"/>
            </a:pPr>
            <a:r>
              <a:rPr lang="pl-PL" sz="1000" i="1" dirty="0" smtClean="0"/>
              <a:t>Jakie </a:t>
            </a:r>
            <a:r>
              <a:rPr lang="pl-PL" sz="1000" i="1" dirty="0"/>
              <a:t>ułatwienia należy </a:t>
            </a:r>
            <a:r>
              <a:rPr lang="pl-PL" sz="1000" i="1" dirty="0" smtClean="0"/>
              <a:t>zastosować </a:t>
            </a:r>
            <a:r>
              <a:rPr lang="pl-PL" sz="1000" i="1" dirty="0"/>
              <a:t>dla osób z </a:t>
            </a:r>
            <a:r>
              <a:rPr lang="pl-PL" sz="1000" i="1" dirty="0" smtClean="0"/>
              <a:t>niepełnosprawnościami, </a:t>
            </a:r>
            <a:r>
              <a:rPr lang="pl-PL" sz="1000" i="1" dirty="0"/>
              <a:t>aby w jak największym stopniu zwiększyć dostępność </a:t>
            </a:r>
            <a:r>
              <a:rPr lang="pl-PL" sz="1000" i="1" dirty="0" smtClean="0"/>
              <a:t>budynków </a:t>
            </a:r>
            <a:r>
              <a:rPr lang="pl-PL" sz="1000" i="1" dirty="0"/>
              <a:t>i jego </a:t>
            </a:r>
            <a:r>
              <a:rPr lang="pl-PL" sz="1000" i="1" dirty="0" smtClean="0"/>
              <a:t>ekspozycji ? </a:t>
            </a:r>
          </a:p>
          <a:p>
            <a:pPr marL="228600" indent="-228600">
              <a:buAutoNum type="arabicPeriod"/>
            </a:pPr>
            <a:r>
              <a:rPr lang="pl-PL" sz="1000" i="1" dirty="0" smtClean="0"/>
              <a:t>Czy </a:t>
            </a:r>
            <a:r>
              <a:rPr lang="pl-PL" sz="1000" i="1" dirty="0"/>
              <a:t>po rewitalizacji leśniczówki powinniśmy skupić się głównie na charakterze </a:t>
            </a:r>
            <a:r>
              <a:rPr lang="pl-PL" sz="1000" i="1" dirty="0" smtClean="0"/>
              <a:t/>
            </a:r>
            <a:br>
              <a:rPr lang="pl-PL" sz="1000" i="1" dirty="0" smtClean="0"/>
            </a:br>
            <a:r>
              <a:rPr lang="pl-PL" sz="1000" i="1" dirty="0" smtClean="0"/>
              <a:t>muzealnym i edukacyjnym obiektów, </a:t>
            </a:r>
            <a:r>
              <a:rPr lang="pl-PL" sz="1000" i="1" dirty="0"/>
              <a:t>czy powinny być w nim prowadzone również </a:t>
            </a:r>
            <a:r>
              <a:rPr lang="pl-PL" sz="1000" i="1" dirty="0" smtClean="0"/>
              <a:t>warsztaty o </a:t>
            </a:r>
            <a:r>
              <a:rPr lang="pl-PL" sz="1000" i="1" dirty="0"/>
              <a:t>tematyce </a:t>
            </a:r>
            <a:r>
              <a:rPr lang="pl-PL" sz="1000" i="1" dirty="0" smtClean="0"/>
              <a:t>kulturowej ?</a:t>
            </a:r>
          </a:p>
          <a:p>
            <a:pPr marL="228600" indent="-228600">
              <a:buFontTx/>
              <a:buAutoNum type="arabicPeriod"/>
            </a:pPr>
            <a:r>
              <a:rPr lang="pl-PL" sz="1000" i="1" dirty="0"/>
              <a:t>Czy widzą Państwo potrzebę przeznaczenia obiektu na inne funkcje społecznie użyteczne?</a:t>
            </a:r>
          </a:p>
          <a:p>
            <a:endParaRPr lang="pl-PL" sz="1000" i="1" dirty="0"/>
          </a:p>
          <a:p>
            <a:r>
              <a:rPr lang="sk-SK" dirty="0"/>
              <a:t> </a:t>
            </a:r>
            <a:endParaRPr lang="pl-PL" dirty="0"/>
          </a:p>
          <a:p>
            <a:endParaRPr lang="pl-PL" b="1" dirty="0"/>
          </a:p>
          <a:p>
            <a:endParaRPr lang="pl-PL" b="1" dirty="0"/>
          </a:p>
          <a:p>
            <a:pPr lvl="0"/>
            <a:endParaRPr lang="pl-PL" b="1" dirty="0">
              <a:solidFill>
                <a:srgbClr val="006050"/>
              </a:solidFill>
            </a:endParaRPr>
          </a:p>
          <a:p>
            <a:endParaRPr lang="pl-PL" sz="1000" dirty="0"/>
          </a:p>
          <a:p>
            <a:endParaRPr lang="pl-PL" b="1" dirty="0">
              <a:solidFill>
                <a:srgbClr val="006050"/>
              </a:solidFill>
            </a:endParaRPr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78953" y="-612204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372051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31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758" y="2281018"/>
            <a:ext cx="720279" cy="720279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9623" y="17188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149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/>
          <p:cNvSpPr>
            <a:spLocks noGrp="1"/>
          </p:cNvSpPr>
          <p:nvPr>
            <p:ph idx="4294967295"/>
          </p:nvPr>
        </p:nvSpPr>
        <p:spPr>
          <a:xfrm>
            <a:off x="3097213" y="1836738"/>
            <a:ext cx="2663825" cy="1150937"/>
          </a:xfrm>
          <a:prstGeom prst="rect">
            <a:avLst/>
          </a:prstGeom>
          <a:noFill/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Regionalna </a:t>
            </a:r>
            <a:r>
              <a:rPr lang="pl-PL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Dyrekcja</a:t>
            </a:r>
            <a:br>
              <a:rPr lang="pl-PL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Lasów Państwowych w </a:t>
            </a:r>
            <a:r>
              <a:rPr lang="pl-PL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Katowicach</a:t>
            </a:r>
            <a:r>
              <a:rPr lang="pl-PL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ul. </a:t>
            </a:r>
            <a:r>
              <a:rPr lang="pl-PL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Św. Huberta 43/45, 40-543 Katowice</a:t>
            </a:r>
          </a:p>
          <a:p>
            <a:pPr marL="0" indent="0">
              <a:buNone/>
            </a:pPr>
            <a:endParaRPr lang="pl-PL" sz="8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l-PL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Adres kontaktowy: </a:t>
            </a:r>
            <a:r>
              <a:rPr lang="pl-PL" sz="8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partycypacje.spoleczne@katowice.lasy.gov.pl</a:t>
            </a:r>
            <a:endParaRPr lang="pl-PL" sz="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l-PL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Osoby do kontaktu:</a:t>
            </a:r>
          </a:p>
          <a:p>
            <a:pPr marL="0" indent="0">
              <a:buNone/>
            </a:pPr>
            <a:r>
              <a:rPr lang="pl-PL" sz="8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Anna </a:t>
            </a:r>
            <a:r>
              <a:rPr lang="pl-PL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Szady, Karolina Polaszek</a:t>
            </a:r>
            <a:endParaRPr lang="pl-PL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ymbol zastępczy zawartości 2">
            <a:extLst>
              <a:ext uri="{FF2B5EF4-FFF2-40B4-BE49-F238E27FC236}">
                <a16:creationId xmlns:a16="http://schemas.microsoft.com/office/drawing/2014/main" id="{1791F35A-F3F2-4049-AB46-9B96877F57C5}"/>
              </a:ext>
            </a:extLst>
          </p:cNvPr>
          <p:cNvSpPr txBox="1">
            <a:spLocks/>
          </p:cNvSpPr>
          <p:nvPr/>
        </p:nvSpPr>
        <p:spPr>
          <a:xfrm>
            <a:off x="2664495" y="539924"/>
            <a:ext cx="2952328" cy="1008112"/>
          </a:xfrm>
          <a:prstGeom prst="rect">
            <a:avLst/>
          </a:prstGeom>
          <a:noFill/>
        </p:spPr>
        <p:txBody>
          <a:bodyPr vert="horz" lIns="57607" tIns="28804" rIns="57607" bIns="28804" rtlCol="0">
            <a:normAutofit fontScale="92500" lnSpcReduction="20000"/>
          </a:bodyPr>
          <a:lstStyle>
            <a:lvl1pPr marL="216027" indent="-216027" algn="l" defTabSz="57607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8059" indent="-180023" algn="l" defTabSz="57607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0090" indent="-144018" algn="l" defTabSz="57607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8126" indent="-144018" algn="l" defTabSz="57607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162" indent="-144018" algn="l" defTabSz="57607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84198" indent="-144018" algn="l" defTabSz="57607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72234" indent="-144018" algn="l" defTabSz="57607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0270" indent="-144018" algn="l" defTabSz="57607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48306" indent="-144018" algn="l" defTabSz="57607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pl-PL" sz="1000" dirty="0" smtClean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Zachęcamy do udziału w partycypacjach społecznych dotyczących planowanych do realizacji zadań </a:t>
            </a:r>
            <a:br>
              <a:rPr lang="pl-PL" sz="1000" dirty="0" smtClean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000" dirty="0" smtClean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ramach projektu: „Śladami Leśnej Architektury Drewnianej” poprzez wypełnienie formularza lub udział w webinarium, które odbędzie się </a:t>
            </a:r>
            <a:r>
              <a:rPr lang="pl-PL" sz="1000" b="1" dirty="0" smtClean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1000" b="1" smtClean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dniu 31.03.2023 </a:t>
            </a:r>
            <a:r>
              <a:rPr lang="pl-PL" sz="1000" b="1" dirty="0" smtClean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r.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l-PL" sz="1000" dirty="0" smtClean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do webinarium znajduje się stronie prowadzonych partycypacji.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pl-PL" sz="1000" dirty="0" smtClean="0">
                <a:solidFill>
                  <a:srgbClr val="006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Serdecznie zapraszamy.</a:t>
            </a:r>
            <a:endParaRPr lang="pl-PL" sz="1000" dirty="0">
              <a:solidFill>
                <a:srgbClr val="006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4F339722-CEF2-4633-BB57-8D3F6E94A06F}"/>
              </a:ext>
            </a:extLst>
          </p:cNvPr>
          <p:cNvCxnSpPr>
            <a:cxnSpLocks/>
          </p:cNvCxnSpPr>
          <p:nvPr/>
        </p:nvCxnSpPr>
        <p:spPr>
          <a:xfrm>
            <a:off x="1761763" y="480811"/>
            <a:ext cx="0" cy="270457"/>
          </a:xfrm>
          <a:prstGeom prst="line">
            <a:avLst/>
          </a:prstGeom>
          <a:ln w="12700">
            <a:solidFill>
              <a:srgbClr val="006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57ABA4AC-F52C-4E34-9F76-106194D45CC6}"/>
              </a:ext>
            </a:extLst>
          </p:cNvPr>
          <p:cNvSpPr txBox="1"/>
          <p:nvPr/>
        </p:nvSpPr>
        <p:spPr>
          <a:xfrm>
            <a:off x="4769899" y="3007472"/>
            <a:ext cx="9911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www.lasy.gov.pl</a:t>
            </a:r>
            <a:endParaRPr lang="pl-PL" sz="800" dirty="0">
              <a:solidFill>
                <a:schemeClr val="bg1"/>
              </a:solidFill>
            </a:endParaRP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87E39C9F-B199-4831-B6A6-2AF66C6AD0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39" y="443343"/>
            <a:ext cx="1304360" cy="345392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31" y="905395"/>
            <a:ext cx="648271" cy="648271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29624" y="0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34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62478" y="433660"/>
            <a:ext cx="4318242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r>
              <a:rPr lang="pl-PL" sz="1400" b="1" dirty="0" smtClean="0"/>
              <a:t>Podstawowe </a:t>
            </a:r>
            <a:r>
              <a:rPr lang="pl-PL" sz="1400" b="1" dirty="0"/>
              <a:t>informacje o przedsięwzięciu</a:t>
            </a:r>
            <a:r>
              <a:rPr lang="pl-PL" sz="1400" b="1" dirty="0" smtClean="0"/>
              <a:t>:</a:t>
            </a:r>
          </a:p>
          <a:p>
            <a:endParaRPr lang="pl-PL" b="1" dirty="0" smtClean="0"/>
          </a:p>
          <a:p>
            <a:r>
              <a:rPr lang="pl-PL" b="1" dirty="0"/>
              <a:t>Obszar realizacji </a:t>
            </a:r>
            <a:r>
              <a:rPr lang="pl-PL" b="1" dirty="0" smtClean="0"/>
              <a:t>projektu: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pl-PL" b="1" dirty="0" smtClean="0"/>
              <a:t>po </a:t>
            </a:r>
            <a:r>
              <a:rPr lang="pl-PL" b="1" dirty="0"/>
              <a:t>stronie polskiego partnera: </a:t>
            </a:r>
            <a:endParaRPr lang="pl-PL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dirty="0" smtClean="0"/>
              <a:t>powiat </a:t>
            </a:r>
            <a:r>
              <a:rPr lang="pl-PL" dirty="0"/>
              <a:t>żywiecki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dirty="0" smtClean="0"/>
              <a:t>powiat </a:t>
            </a:r>
            <a:r>
              <a:rPr lang="pl-PL" dirty="0"/>
              <a:t>bielski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dirty="0" smtClean="0"/>
              <a:t>Miasto </a:t>
            </a:r>
            <a:r>
              <a:rPr lang="pl-PL" dirty="0"/>
              <a:t>Bielsko – Biała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dirty="0" smtClean="0"/>
              <a:t>powiat </a:t>
            </a:r>
            <a:r>
              <a:rPr lang="pl-PL" dirty="0"/>
              <a:t>cieszyński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pl-PL" b="1" dirty="0" smtClean="0"/>
              <a:t>po </a:t>
            </a:r>
            <a:r>
              <a:rPr lang="pl-PL" b="1" dirty="0"/>
              <a:t>stronie słowackiego partnera: </a:t>
            </a:r>
            <a:endParaRPr lang="pl-PL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dirty="0" smtClean="0"/>
              <a:t>Żyliński Kraj Samorządowym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r>
              <a:rPr lang="pl-PL" b="1" dirty="0"/>
              <a:t>Szacunkowy budżet projektu:</a:t>
            </a:r>
            <a:r>
              <a:rPr lang="pl-PL" dirty="0"/>
              <a:t> ok. </a:t>
            </a:r>
            <a:r>
              <a:rPr lang="pl-PL" dirty="0" smtClean="0"/>
              <a:t>4 </a:t>
            </a:r>
            <a:r>
              <a:rPr lang="pl-PL" dirty="0"/>
              <a:t>mln </a:t>
            </a:r>
            <a:r>
              <a:rPr lang="pl-PL" dirty="0" smtClean="0"/>
              <a:t>EUR</a:t>
            </a:r>
          </a:p>
          <a:p>
            <a:r>
              <a:rPr lang="pl-PL" dirty="0" smtClean="0"/>
              <a:t> </a:t>
            </a:r>
          </a:p>
          <a:p>
            <a:r>
              <a:rPr lang="pl-PL" b="1" dirty="0" smtClean="0"/>
              <a:t>Planowany termin realizacji projektu:</a:t>
            </a:r>
            <a:r>
              <a:rPr lang="pl-PL" dirty="0" smtClean="0"/>
              <a:t> lata 2024-2025</a:t>
            </a:r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62478" y="-593467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249547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4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074" y="2077002"/>
            <a:ext cx="899964" cy="899964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5367" y="9371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00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62477" y="433660"/>
            <a:ext cx="4678281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r>
              <a:rPr lang="pl-PL" sz="1200" b="1" dirty="0" smtClean="0"/>
              <a:t>II. </a:t>
            </a:r>
            <a:r>
              <a:rPr lang="pl-PL" sz="1200" b="1" dirty="0"/>
              <a:t>Najważniejsze zadania w projekcie</a:t>
            </a:r>
            <a:r>
              <a:rPr lang="pl-PL" sz="1200" b="1" dirty="0" smtClean="0"/>
              <a:t>:</a:t>
            </a:r>
          </a:p>
          <a:p>
            <a:pPr algn="just"/>
            <a:r>
              <a:rPr lang="pl-PL" dirty="0" smtClean="0"/>
              <a:t>Stworzenie </a:t>
            </a:r>
            <a:r>
              <a:rPr lang="pl-PL" dirty="0"/>
              <a:t>transgranicznej oferty turystycznej </a:t>
            </a:r>
            <a:r>
              <a:rPr lang="pl-PL" dirty="0" smtClean="0"/>
              <a:t>opartej </a:t>
            </a:r>
            <a:r>
              <a:rPr lang="pl-PL" dirty="0"/>
              <a:t>na </a:t>
            </a:r>
            <a:r>
              <a:rPr lang="pl-PL" dirty="0" smtClean="0"/>
              <a:t>obiektach leśnej architektury </a:t>
            </a:r>
            <a:r>
              <a:rPr lang="pl-PL" dirty="0"/>
              <a:t>drewnianej na polsko-słowackim </a:t>
            </a:r>
            <a:r>
              <a:rPr lang="pl-PL" dirty="0" smtClean="0"/>
              <a:t>Pograniczu</a:t>
            </a:r>
            <a:r>
              <a:rPr lang="pl-PL" dirty="0"/>
              <a:t> </a:t>
            </a:r>
            <a:r>
              <a:rPr lang="pl-PL" dirty="0" smtClean="0"/>
              <a:t>będzie związane </a:t>
            </a:r>
            <a:br>
              <a:rPr lang="pl-PL" dirty="0" smtClean="0"/>
            </a:br>
            <a:r>
              <a:rPr lang="pl-PL" dirty="0" smtClean="0"/>
              <a:t>z realizacją zaplanowanych zadań:</a:t>
            </a:r>
          </a:p>
          <a:p>
            <a:endParaRPr lang="pl-PL" dirty="0" smtClean="0"/>
          </a:p>
          <a:p>
            <a:r>
              <a:rPr lang="pl-PL" b="1" dirty="0" smtClean="0"/>
              <a:t>1.Odtworzeniu obiektów architektury drewnianej: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pl-PL" b="1" dirty="0" smtClean="0"/>
              <a:t>po </a:t>
            </a:r>
            <a:r>
              <a:rPr lang="pl-PL" b="1" dirty="0"/>
              <a:t>stronie polskiego partnera: </a:t>
            </a:r>
            <a:endParaRPr lang="pl-PL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dirty="0" smtClean="0"/>
              <a:t>Odrestaurowanie zabytkowej drewnianej leśniczówki w Lipniku </a:t>
            </a:r>
            <a:br>
              <a:rPr lang="pl-PL" dirty="0" smtClean="0"/>
            </a:br>
            <a:r>
              <a:rPr lang="pl-PL" dirty="0" smtClean="0"/>
              <a:t>wraz zagospodarowaniem terenu wokół obiektu - Nadleśnictwo Bielsko.</a:t>
            </a:r>
            <a:endParaRPr lang="pl-PL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dirty="0" smtClean="0"/>
              <a:t>Odrestaurowanie zabytkowej </a:t>
            </a:r>
            <a:r>
              <a:rPr lang="pl-PL" dirty="0"/>
              <a:t>Kaplicy Matki Boskiej Leśnej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 Kiełbasowie wraz z zagospodarowaniem terenu wokół obiektu - Nadleśnictwo Jeleśnia.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dirty="0" smtClean="0"/>
              <a:t>Zagospodarowanie terenu przyległego do Dworku Myśliwskiego „</a:t>
            </a:r>
            <a:r>
              <a:rPr lang="pl-PL" dirty="0" err="1" smtClean="0"/>
              <a:t>Konczakówka</a:t>
            </a:r>
            <a:r>
              <a:rPr lang="pl-PL" dirty="0" smtClean="0"/>
              <a:t>” w Brennej - Nadleśnictwo Ustroń.</a:t>
            </a:r>
          </a:p>
          <a:p>
            <a:endParaRPr lang="pl-PL" dirty="0" smtClean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62478" y="-593467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249547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5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074" y="2077002"/>
            <a:ext cx="899964" cy="899964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9624" y="28372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17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62478" y="251892"/>
            <a:ext cx="4678281" cy="2746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r>
              <a:rPr lang="pl-PL" b="1" dirty="0" smtClean="0"/>
              <a:t>1.Odtworzeniu obiektów architektury drewnianej:</a:t>
            </a:r>
            <a:endParaRPr lang="pl-PL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pl-PL" b="1" dirty="0" smtClean="0"/>
              <a:t>po </a:t>
            </a:r>
            <a:r>
              <a:rPr lang="pl-PL" b="1" dirty="0"/>
              <a:t>stronie słowackiego partnera: </a:t>
            </a:r>
            <a:endParaRPr lang="pl-PL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dirty="0" smtClean="0"/>
              <a:t>Rekonstrukcja drewnianej historycznej leśniczówki </a:t>
            </a:r>
            <a:r>
              <a:rPr lang="sk-SK" dirty="0"/>
              <a:t>Flajšová</a:t>
            </a:r>
            <a:r>
              <a:rPr lang="sk-SK" b="1" dirty="0"/>
              <a:t> </a:t>
            </a:r>
            <a:r>
              <a:rPr lang="sk-SK" b="1" dirty="0" smtClean="0"/>
              <a:t/>
            </a:r>
            <a:br>
              <a:rPr lang="sk-SK" b="1" dirty="0" smtClean="0"/>
            </a:br>
            <a:r>
              <a:rPr lang="pl-PL" dirty="0" smtClean="0"/>
              <a:t>wraz z budynkiem gospodarczym, zagospodarowanie terenu wokół obiektu, jednostka organizacyjna Tatry - leśnictwo </a:t>
            </a:r>
            <a:r>
              <a:rPr lang="pl-PL" dirty="0" err="1" smtClean="0"/>
              <a:t>Zakamenné</a:t>
            </a:r>
            <a:r>
              <a:rPr lang="pl-PL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pl-PL" dirty="0">
              <a:solidFill>
                <a:srgbClr val="FF0000"/>
              </a:solidFill>
            </a:endParaRPr>
          </a:p>
          <a:p>
            <a:r>
              <a:rPr lang="pl-PL" b="1" dirty="0" smtClean="0"/>
              <a:t>2. Opracowanie oferty turystycznej: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dirty="0" smtClean="0"/>
              <a:t>Stworzenie aplikacji, na której zostaną zaznaczone cenne obiekty leśnej architektury drewnianej znajdujące się na obszarze Pogranicza </a:t>
            </a:r>
            <a:br>
              <a:rPr lang="pl-PL" dirty="0" smtClean="0"/>
            </a:br>
            <a:r>
              <a:rPr lang="pl-PL" dirty="0" smtClean="0"/>
              <a:t>wraz z naniesionymi np. kodami QR, zdjęciami, wirtualnym spacerem.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dirty="0" smtClean="0"/>
              <a:t>Opublikowanie mapy w wersji papierowej z zaznaczonymi obiektami leśnej drewnianej architektury na polsko-słowackim Pograniczu.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pl-PL" b="1" dirty="0" smtClean="0"/>
          </a:p>
          <a:p>
            <a:r>
              <a:rPr lang="pl-PL" b="1" dirty="0" smtClean="0"/>
              <a:t>3. Działania promocyjne: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dirty="0" smtClean="0"/>
              <a:t> Konferencje transgraniczne, film, informacje w mediach </a:t>
            </a:r>
            <a:br>
              <a:rPr lang="pl-PL" dirty="0" smtClean="0"/>
            </a:br>
            <a:r>
              <a:rPr lang="pl-PL" dirty="0" smtClean="0"/>
              <a:t>społecznościowych i na stronach internetowych, wydarzenia plenerowe </a:t>
            </a:r>
            <a:r>
              <a:rPr lang="pl-PL" dirty="0" err="1" smtClean="0"/>
              <a:t>itp</a:t>
            </a:r>
            <a:r>
              <a:rPr lang="pl-PL" dirty="0">
                <a:solidFill>
                  <a:srgbClr val="FF0000"/>
                </a:solidFill>
              </a:rPr>
              <a:t/>
            </a:r>
            <a:br>
              <a:rPr lang="pl-PL" dirty="0">
                <a:solidFill>
                  <a:srgbClr val="FF0000"/>
                </a:solidFill>
              </a:rPr>
            </a:br>
            <a:endParaRPr lang="pl-PL" dirty="0">
              <a:solidFill>
                <a:srgbClr val="FF0000"/>
              </a:solidFill>
            </a:endParaRPr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62478" y="-593467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249547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6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074" y="2077002"/>
            <a:ext cx="899964" cy="899964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9624" y="8541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94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09145" y="433660"/>
            <a:ext cx="5307677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r>
              <a:rPr lang="pl-PL" b="1" dirty="0"/>
              <a:t> A</a:t>
            </a:r>
            <a:r>
              <a:rPr lang="pl-PL" b="1" dirty="0" smtClean="0"/>
              <a:t>. Zadania </a:t>
            </a:r>
            <a:r>
              <a:rPr lang="pl-PL" b="1" dirty="0"/>
              <a:t>planowane do realizacji </a:t>
            </a:r>
            <a:r>
              <a:rPr lang="pl-PL" b="1" dirty="0" smtClean="0"/>
              <a:t>po stronie polskiej na </a:t>
            </a:r>
            <a:r>
              <a:rPr lang="pl-PL" b="1" dirty="0"/>
              <a:t>terenie Nadleśnictwa Bielsko:</a:t>
            </a:r>
            <a:endParaRPr lang="pl-PL" dirty="0"/>
          </a:p>
          <a:p>
            <a:r>
              <a:rPr lang="pl-PL" b="1" dirty="0">
                <a:solidFill>
                  <a:srgbClr val="006050"/>
                </a:solidFill>
              </a:rPr>
              <a:t> </a:t>
            </a:r>
            <a:r>
              <a:rPr lang="pl-PL" b="1" dirty="0" smtClean="0">
                <a:solidFill>
                  <a:srgbClr val="006050"/>
                </a:solidFill>
              </a:rPr>
              <a:t>„</a:t>
            </a:r>
            <a:r>
              <a:rPr lang="pl-PL" b="1" dirty="0">
                <a:solidFill>
                  <a:srgbClr val="006050"/>
                </a:solidFill>
              </a:rPr>
              <a:t>Odtworzenie budynku zabytkowej drewnianej leśniczówki </a:t>
            </a:r>
            <a:r>
              <a:rPr lang="pl-PL" b="1" dirty="0" smtClean="0">
                <a:solidFill>
                  <a:srgbClr val="006050"/>
                </a:solidFill>
              </a:rPr>
              <a:t>znajdującej się w Lipniku”</a:t>
            </a:r>
          </a:p>
          <a:p>
            <a:endParaRPr lang="pl-PL" b="1" dirty="0" smtClean="0">
              <a:solidFill>
                <a:srgbClr val="006050"/>
              </a:solidFill>
            </a:endParaRPr>
          </a:p>
          <a:p>
            <a:pPr marL="228600" indent="-228600">
              <a:buAutoNum type="arabicPeriod"/>
            </a:pPr>
            <a:r>
              <a:rPr lang="pl-PL" sz="1000" dirty="0" smtClean="0"/>
              <a:t>W </a:t>
            </a:r>
            <a:r>
              <a:rPr lang="pl-PL" sz="1000" dirty="0"/>
              <a:t>ramach projektu planujemy odtworzyć </a:t>
            </a:r>
            <a:r>
              <a:rPr lang="pl-PL" sz="1000" dirty="0" smtClean="0"/>
              <a:t>budynek </a:t>
            </a:r>
            <a:br>
              <a:rPr lang="pl-PL" sz="1000" dirty="0" smtClean="0"/>
            </a:br>
            <a:r>
              <a:rPr lang="pl-PL" sz="1000" dirty="0" smtClean="0"/>
              <a:t>zabytkowej </a:t>
            </a:r>
            <a:r>
              <a:rPr lang="pl-PL" sz="1000" dirty="0"/>
              <a:t>drewnianej leśniczówki </a:t>
            </a:r>
            <a:r>
              <a:rPr lang="pl-PL" sz="1000" dirty="0" smtClean="0"/>
              <a:t>w </a:t>
            </a:r>
            <a:r>
              <a:rPr lang="pl-PL" sz="1000" dirty="0"/>
              <a:t>Lipniku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w oparciu o </a:t>
            </a:r>
            <a:r>
              <a:rPr lang="pl-PL" sz="1000" dirty="0"/>
              <a:t>zachowaną dokumentację.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W </a:t>
            </a:r>
            <a:r>
              <a:rPr lang="pl-PL" sz="1000" dirty="0"/>
              <a:t>odrestaurowanej </a:t>
            </a:r>
            <a:r>
              <a:rPr lang="pl-PL" sz="1000" dirty="0" smtClean="0"/>
              <a:t>leśniczówce </a:t>
            </a:r>
            <a:r>
              <a:rPr lang="pl-PL" sz="1000" dirty="0">
                <a:solidFill>
                  <a:srgbClr val="006050"/>
                </a:solidFill>
              </a:rPr>
              <a:t>zamierzamy </a:t>
            </a:r>
            <a:r>
              <a:rPr lang="pl-PL" sz="1000" dirty="0" smtClean="0">
                <a:solidFill>
                  <a:srgbClr val="006050"/>
                </a:solidFill>
              </a:rPr>
              <a:t/>
            </a:r>
            <a:br>
              <a:rPr lang="pl-PL" sz="1000" dirty="0" smtClean="0">
                <a:solidFill>
                  <a:srgbClr val="006050"/>
                </a:solidFill>
              </a:rPr>
            </a:br>
            <a:r>
              <a:rPr lang="pl-PL" sz="1000" dirty="0" smtClean="0">
                <a:solidFill>
                  <a:srgbClr val="006050"/>
                </a:solidFill>
              </a:rPr>
              <a:t>stworzyć </a:t>
            </a:r>
            <a:r>
              <a:rPr lang="pl-PL" sz="1000" dirty="0">
                <a:solidFill>
                  <a:srgbClr val="006050"/>
                </a:solidFill>
              </a:rPr>
              <a:t>muzeum </a:t>
            </a:r>
            <a:r>
              <a:rPr lang="pl-PL" sz="1000" dirty="0" smtClean="0">
                <a:solidFill>
                  <a:srgbClr val="006050"/>
                </a:solidFill>
              </a:rPr>
              <a:t>przedstawiające historię </a:t>
            </a:r>
            <a:br>
              <a:rPr lang="pl-PL" sz="1000" dirty="0" smtClean="0">
                <a:solidFill>
                  <a:srgbClr val="006050"/>
                </a:solidFill>
              </a:rPr>
            </a:br>
            <a:r>
              <a:rPr lang="pl-PL" sz="1000" dirty="0" smtClean="0">
                <a:solidFill>
                  <a:srgbClr val="006050"/>
                </a:solidFill>
              </a:rPr>
              <a:t>leśnictwa</a:t>
            </a:r>
            <a:r>
              <a:rPr lang="pl-PL" sz="1000" dirty="0" smtClean="0"/>
              <a:t>. Planujemy udostępnić obiekt</a:t>
            </a:r>
            <a:br>
              <a:rPr lang="pl-PL" sz="1000" dirty="0" smtClean="0"/>
            </a:br>
            <a:r>
              <a:rPr lang="pl-PL" sz="1000" dirty="0" smtClean="0"/>
              <a:t>dla </a:t>
            </a:r>
            <a:r>
              <a:rPr lang="pl-PL" sz="1000" dirty="0"/>
              <a:t>turystów oraz dla lokalnej </a:t>
            </a:r>
            <a:r>
              <a:rPr lang="pl-PL" sz="1000" dirty="0" smtClean="0"/>
              <a:t>społeczności</a:t>
            </a:r>
            <a:r>
              <a:rPr lang="pl-PL" sz="1000" dirty="0"/>
              <a:t>.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Zachowując zabytkową </a:t>
            </a:r>
            <a:r>
              <a:rPr lang="pl-PL" sz="1000" dirty="0"/>
              <a:t>formę budynku </a:t>
            </a:r>
            <a:r>
              <a:rPr lang="pl-PL" sz="1000" dirty="0" smtClean="0"/>
              <a:t>chcemy </a:t>
            </a:r>
            <a:br>
              <a:rPr lang="pl-PL" sz="1000" dirty="0" smtClean="0"/>
            </a:br>
            <a:r>
              <a:rPr lang="pl-PL" sz="1000" dirty="0" smtClean="0"/>
              <a:t>maksymalnie wykorzystać </a:t>
            </a:r>
            <a:r>
              <a:rPr lang="pl-PL" sz="1000" dirty="0"/>
              <a:t>dostępną </a:t>
            </a:r>
            <a:r>
              <a:rPr lang="pl-PL" sz="1000" dirty="0" smtClean="0"/>
              <a:t>przestrzeń </a:t>
            </a:r>
            <a:br>
              <a:rPr lang="pl-PL" sz="1000" dirty="0" smtClean="0"/>
            </a:br>
            <a:r>
              <a:rPr lang="pl-PL" sz="1000" dirty="0" smtClean="0"/>
              <a:t>celem </a:t>
            </a:r>
            <a:r>
              <a:rPr lang="pl-PL" sz="1000" dirty="0">
                <a:solidFill>
                  <a:srgbClr val="006050"/>
                </a:solidFill>
              </a:rPr>
              <a:t>połączenia </a:t>
            </a:r>
            <a:r>
              <a:rPr lang="pl-PL" sz="1000" dirty="0" smtClean="0">
                <a:solidFill>
                  <a:srgbClr val="006050"/>
                </a:solidFill>
              </a:rPr>
              <a:t>tradycyjnych eksponatów </a:t>
            </a:r>
            <a:br>
              <a:rPr lang="pl-PL" sz="1000" dirty="0" smtClean="0">
                <a:solidFill>
                  <a:srgbClr val="006050"/>
                </a:solidFill>
              </a:rPr>
            </a:br>
            <a:r>
              <a:rPr lang="pl-PL" sz="1000" dirty="0" smtClean="0">
                <a:solidFill>
                  <a:srgbClr val="006050"/>
                </a:solidFill>
              </a:rPr>
              <a:t>muzealnych </a:t>
            </a:r>
            <a:r>
              <a:rPr lang="pl-PL" sz="1000" dirty="0">
                <a:solidFill>
                  <a:srgbClr val="006050"/>
                </a:solidFill>
              </a:rPr>
              <a:t>z nowoczesnymi </a:t>
            </a:r>
            <a:r>
              <a:rPr lang="pl-PL" sz="1000" dirty="0" smtClean="0">
                <a:solidFill>
                  <a:srgbClr val="006050"/>
                </a:solidFill>
              </a:rPr>
              <a:t>prezentacjami </a:t>
            </a:r>
            <a:r>
              <a:rPr lang="pl-PL" sz="1000" dirty="0">
                <a:solidFill>
                  <a:srgbClr val="006050"/>
                </a:solidFill>
              </a:rPr>
              <a:t>multimedialnymi. </a:t>
            </a:r>
            <a:r>
              <a:rPr lang="pl-PL" sz="1000" dirty="0" smtClean="0">
                <a:solidFill>
                  <a:srgbClr val="006050"/>
                </a:solidFill>
              </a:rPr>
              <a:t/>
            </a:r>
            <a:br>
              <a:rPr lang="pl-PL" sz="1000" dirty="0" smtClean="0">
                <a:solidFill>
                  <a:srgbClr val="006050"/>
                </a:solidFill>
              </a:rPr>
            </a:br>
            <a:r>
              <a:rPr lang="pl-PL" sz="1000" dirty="0" smtClean="0"/>
              <a:t>Pragniemy</a:t>
            </a:r>
            <a:r>
              <a:rPr lang="pl-PL" sz="1000" dirty="0"/>
              <a:t>, </a:t>
            </a:r>
            <a:r>
              <a:rPr lang="pl-PL" sz="1000" dirty="0" smtClean="0"/>
              <a:t>aby leśniczówka </a:t>
            </a:r>
            <a:r>
              <a:rPr lang="pl-PL" sz="1000" dirty="0"/>
              <a:t>stała się nowym punktem na mapie </a:t>
            </a:r>
            <a:r>
              <a:rPr lang="pl-PL" sz="1000" dirty="0" smtClean="0"/>
              <a:t>turystycznych </a:t>
            </a:r>
            <a:br>
              <a:rPr lang="pl-PL" sz="1000" dirty="0" smtClean="0"/>
            </a:br>
            <a:r>
              <a:rPr lang="pl-PL" sz="1000" dirty="0" smtClean="0"/>
              <a:t>atrakcji Pogranicza.</a:t>
            </a:r>
            <a:endParaRPr lang="pl-PL" sz="1000" dirty="0"/>
          </a:p>
          <a:p>
            <a:endParaRPr lang="pl-PL" b="1" dirty="0">
              <a:solidFill>
                <a:srgbClr val="006050"/>
              </a:solidFill>
            </a:endParaRPr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62478" y="-593467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249547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7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9" name="Obraz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662" y="858016"/>
            <a:ext cx="2287160" cy="16589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9541" y="0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41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157995" y="433660"/>
            <a:ext cx="5458828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r>
              <a:rPr lang="pl-PL" b="1" dirty="0">
                <a:solidFill>
                  <a:srgbClr val="006050"/>
                </a:solidFill>
              </a:rPr>
              <a:t> </a:t>
            </a:r>
            <a:r>
              <a:rPr lang="pl-PL" b="1" dirty="0" smtClean="0">
                <a:solidFill>
                  <a:srgbClr val="006050"/>
                </a:solidFill>
              </a:rPr>
              <a:t>„</a:t>
            </a:r>
            <a:r>
              <a:rPr lang="pl-PL" b="1" dirty="0">
                <a:solidFill>
                  <a:srgbClr val="006050"/>
                </a:solidFill>
              </a:rPr>
              <a:t>Odtworzenie budynku zabytkowej drewnianej leśniczówki </a:t>
            </a:r>
            <a:r>
              <a:rPr lang="pl-PL" b="1" dirty="0" smtClean="0">
                <a:solidFill>
                  <a:srgbClr val="006050"/>
                </a:solidFill>
              </a:rPr>
              <a:t> znajdującej się w Lipniku”</a:t>
            </a:r>
          </a:p>
          <a:p>
            <a:endParaRPr lang="pl-PL" b="1" dirty="0" smtClean="0">
              <a:solidFill>
                <a:srgbClr val="006050"/>
              </a:solidFill>
            </a:endParaRPr>
          </a:p>
          <a:p>
            <a:r>
              <a:rPr lang="pl-PL" sz="1000" b="1" dirty="0" smtClean="0"/>
              <a:t>2. Funkcja </a:t>
            </a:r>
            <a:r>
              <a:rPr lang="pl-PL" sz="1000" b="1" dirty="0"/>
              <a:t>budynku</a:t>
            </a:r>
            <a:endParaRPr lang="pl-PL" sz="1000" dirty="0"/>
          </a:p>
          <a:p>
            <a:pPr algn="just"/>
            <a:r>
              <a:rPr lang="pl-PL" sz="1000" dirty="0" smtClean="0"/>
              <a:t>Planujemy, aby budynek </a:t>
            </a:r>
            <a:r>
              <a:rPr lang="pl-PL" sz="1000" dirty="0"/>
              <a:t>starej leśniczówki </a:t>
            </a:r>
            <a:r>
              <a:rPr lang="pl-PL" sz="1000" dirty="0" smtClean="0"/>
              <a:t>pełnił </a:t>
            </a:r>
            <a:r>
              <a:rPr lang="pl-PL" sz="1000" dirty="0"/>
              <a:t>po rewitalizacji funkcję </a:t>
            </a:r>
            <a:r>
              <a:rPr lang="pl-PL" sz="1000" dirty="0" smtClean="0"/>
              <a:t>wystawienniczo-muzealną</a:t>
            </a:r>
            <a:r>
              <a:rPr lang="pl-PL" sz="1000" dirty="0"/>
              <a:t>. Pomimo niewielkiej powierzchni zamierzamy pokazać w nim historię leśnictwa, również związaną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z </a:t>
            </a:r>
            <a:r>
              <a:rPr lang="pl-PL" sz="1000" dirty="0"/>
              <a:t>Beskidami i obszarem Śląska.</a:t>
            </a:r>
          </a:p>
          <a:p>
            <a:r>
              <a:rPr lang="pl-PL" sz="1000" b="1" dirty="0"/>
              <a:t> </a:t>
            </a:r>
            <a:endParaRPr lang="pl-PL" sz="1000" dirty="0"/>
          </a:p>
          <a:p>
            <a:r>
              <a:rPr lang="pl-PL" sz="1000" b="1" dirty="0" smtClean="0"/>
              <a:t>3. Budynek </a:t>
            </a:r>
            <a:r>
              <a:rPr lang="pl-PL" sz="1000" b="1" dirty="0"/>
              <a:t>dawnej leśniczówki jako element kompleksu rekreacyjnego</a:t>
            </a:r>
            <a:endParaRPr lang="pl-PL" sz="1000" dirty="0"/>
          </a:p>
          <a:p>
            <a:pPr algn="just"/>
            <a:r>
              <a:rPr lang="pl-PL" sz="1000" dirty="0" smtClean="0"/>
              <a:t>Chcemy, aby odtworzony </a:t>
            </a:r>
            <a:r>
              <a:rPr lang="pl-PL" sz="1000" dirty="0"/>
              <a:t>budynek leśniczówki </a:t>
            </a:r>
            <a:r>
              <a:rPr lang="pl-PL" sz="1000" dirty="0" smtClean="0"/>
              <a:t>stanowił </a:t>
            </a:r>
            <a:r>
              <a:rPr lang="pl-PL" sz="1000" dirty="0"/>
              <a:t>element całego kompleksu rekreacyjnego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jaki </a:t>
            </a:r>
            <a:r>
              <a:rPr lang="pl-PL" sz="1000" dirty="0"/>
              <a:t>zamierzamy stworzyć w tym miejscu. </a:t>
            </a:r>
            <a:r>
              <a:rPr lang="pl-PL" sz="1000" dirty="0" smtClean="0"/>
              <a:t>Planujemy, aby w skład kompleksu oprócz muzeum wchodził </a:t>
            </a:r>
            <a:r>
              <a:rPr lang="pl-PL" sz="1000" dirty="0"/>
              <a:t>amfiteatr </a:t>
            </a:r>
            <a:r>
              <a:rPr lang="pl-PL" sz="1000" dirty="0" smtClean="0"/>
              <a:t>w </a:t>
            </a:r>
            <a:r>
              <a:rPr lang="pl-PL" sz="1000" dirty="0"/>
              <a:t>Lipniku wraz </a:t>
            </a:r>
            <a:r>
              <a:rPr lang="pl-PL" sz="1000" dirty="0" smtClean="0"/>
              <a:t>z </a:t>
            </a:r>
            <a:r>
              <a:rPr lang="pl-PL" sz="1000" dirty="0"/>
              <a:t>elementami małej architektury oraz obiekty małej retencji górskiej </a:t>
            </a:r>
            <a:r>
              <a:rPr lang="pl-PL" sz="1000" dirty="0" smtClean="0"/>
              <a:t>położone w </a:t>
            </a:r>
            <a:r>
              <a:rPr lang="pl-PL" sz="1000" dirty="0"/>
              <a:t>bezpośrednim sąsiedztwie drewnianej leśniczówki. </a:t>
            </a:r>
            <a:r>
              <a:rPr lang="pl-PL" sz="1000" dirty="0" smtClean="0"/>
              <a:t>Naszym celem jest stworzenie idealnego miejsca </a:t>
            </a:r>
            <a:r>
              <a:rPr lang="pl-PL" sz="1000" dirty="0"/>
              <a:t>do odpoczynku </a:t>
            </a:r>
            <a:r>
              <a:rPr lang="pl-PL" sz="1000" dirty="0" smtClean="0"/>
              <a:t>i </a:t>
            </a:r>
            <a:r>
              <a:rPr lang="pl-PL" sz="1000" dirty="0"/>
              <a:t>obcowania z naturą </a:t>
            </a:r>
            <a:r>
              <a:rPr lang="pl-PL" sz="1000" dirty="0" smtClean="0"/>
              <a:t>dla </a:t>
            </a:r>
            <a:r>
              <a:rPr lang="pl-PL" sz="1000" dirty="0"/>
              <a:t>mieszkańców </a:t>
            </a:r>
            <a:r>
              <a:rPr lang="pl-PL" sz="1000" dirty="0" smtClean="0"/>
              <a:t>Bielska-Białej </a:t>
            </a:r>
            <a:r>
              <a:rPr lang="pl-PL" sz="1000" dirty="0"/>
              <a:t>i okolic, jak również turystów odwiedzających ten uroczy zakątek </a:t>
            </a:r>
            <a:r>
              <a:rPr lang="pl-PL" sz="1000" dirty="0" smtClean="0"/>
              <a:t>Pogranicza.</a:t>
            </a:r>
            <a:endParaRPr lang="pl-PL" sz="1000" dirty="0"/>
          </a:p>
          <a:p>
            <a:endParaRPr lang="pl-PL" b="1" dirty="0">
              <a:solidFill>
                <a:srgbClr val="006050"/>
              </a:solidFill>
            </a:endParaRPr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78953" y="-612204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249547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8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624" y="8447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58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29407" y="716714"/>
            <a:ext cx="4235288" cy="876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999" dirty="0"/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999" dirty="0">
              <a:solidFill>
                <a:srgbClr val="00B050"/>
              </a:solidFill>
            </a:endParaRPr>
          </a:p>
          <a:p>
            <a:endParaRPr lang="pl-PL" sz="1099" b="1" dirty="0">
              <a:solidFill>
                <a:srgbClr val="015F51"/>
              </a:solidFill>
              <a:latin typeface="Comfortaa" panose="020F0603070200060003" pitchFamily="34" charset="0"/>
            </a:endParaRPr>
          </a:p>
        </p:txBody>
      </p:sp>
      <p:sp>
        <p:nvSpPr>
          <p:cNvPr id="3" name="AutoShape 2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157996" y="433660"/>
            <a:ext cx="5386820" cy="25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r>
              <a:rPr lang="pl-PL" b="1" dirty="0">
                <a:solidFill>
                  <a:srgbClr val="006050"/>
                </a:solidFill>
              </a:rPr>
              <a:t> </a:t>
            </a:r>
            <a:r>
              <a:rPr lang="pl-PL" b="1" dirty="0" smtClean="0">
                <a:solidFill>
                  <a:srgbClr val="006050"/>
                </a:solidFill>
              </a:rPr>
              <a:t>„</a:t>
            </a:r>
            <a:r>
              <a:rPr lang="pl-PL" b="1" dirty="0">
                <a:solidFill>
                  <a:srgbClr val="006050"/>
                </a:solidFill>
              </a:rPr>
              <a:t>Odtworzenie budynku zabytkowej drewnianej leśniczówki </a:t>
            </a:r>
            <a:r>
              <a:rPr lang="pl-PL" b="1" dirty="0" smtClean="0">
                <a:solidFill>
                  <a:srgbClr val="006050"/>
                </a:solidFill>
              </a:rPr>
              <a:t>znajdującej się w Lipniku”</a:t>
            </a:r>
          </a:p>
          <a:p>
            <a:endParaRPr lang="pl-PL" b="1" dirty="0" smtClean="0">
              <a:solidFill>
                <a:srgbClr val="006050"/>
              </a:solidFill>
            </a:endParaRPr>
          </a:p>
          <a:p>
            <a:r>
              <a:rPr lang="pl-PL" sz="1000" b="1" dirty="0" smtClean="0"/>
              <a:t>4. Leśniczówka </a:t>
            </a:r>
            <a:r>
              <a:rPr lang="pl-PL" sz="1000" b="1" dirty="0"/>
              <a:t>Lipnik a „Nowy Europejski </a:t>
            </a:r>
            <a:r>
              <a:rPr lang="pl-PL" sz="1000" b="1" dirty="0" err="1"/>
              <a:t>Bauhaus</a:t>
            </a:r>
            <a:r>
              <a:rPr lang="pl-PL" sz="1000" b="1" dirty="0"/>
              <a:t>”</a:t>
            </a:r>
            <a:r>
              <a:rPr lang="pl-PL" sz="1000" dirty="0"/>
              <a:t> (NEB)</a:t>
            </a:r>
          </a:p>
          <a:p>
            <a:pPr algn="just"/>
            <a:r>
              <a:rPr lang="pl-PL" sz="1000" dirty="0"/>
              <a:t>Planowana rewitalizacja leśniczówki będzie wpisywała się w najnowsze europejskie trendy, łącząc </a:t>
            </a:r>
            <a:r>
              <a:rPr lang="pl-PL" sz="1000" dirty="0" smtClean="0"/>
              <a:t/>
            </a:r>
            <a:br>
              <a:rPr lang="pl-PL" sz="1000" dirty="0" smtClean="0"/>
            </a:br>
            <a:r>
              <a:rPr lang="pl-PL" sz="1000" dirty="0" smtClean="0"/>
              <a:t>w </a:t>
            </a:r>
            <a:r>
              <a:rPr lang="pl-PL" sz="1000" dirty="0"/>
              <a:t>sobie piękno i estetykę tradycyjnego budownictwo drewnianego, mając na uwadze zmniejszenie emisyjności (budynek </a:t>
            </a:r>
            <a:r>
              <a:rPr lang="pl-PL" sz="1000" dirty="0" smtClean="0"/>
              <a:t>będzie ogrzewany ze </a:t>
            </a:r>
            <a:r>
              <a:rPr lang="pl-PL" sz="1000" dirty="0"/>
              <a:t>źródeł niskoemisyjnych), </a:t>
            </a:r>
            <a:r>
              <a:rPr lang="pl-PL" sz="1000" dirty="0" smtClean="0"/>
              <a:t>bliskość </a:t>
            </a:r>
            <a:r>
              <a:rPr lang="pl-PL" sz="1000" dirty="0"/>
              <a:t>natury i </a:t>
            </a:r>
            <a:r>
              <a:rPr lang="pl-PL" sz="1000" dirty="0" smtClean="0"/>
              <a:t>propagowanie </a:t>
            </a:r>
            <a:r>
              <a:rPr lang="pl-PL" sz="1000" dirty="0"/>
              <a:t>rozwiązań ekologicznych. </a:t>
            </a:r>
            <a:r>
              <a:rPr lang="pl-PL" sz="1000" dirty="0" smtClean="0"/>
              <a:t>Poprzez stworzenie </a:t>
            </a:r>
            <a:r>
              <a:rPr lang="pl-PL" sz="1000" dirty="0"/>
              <a:t>w </a:t>
            </a:r>
            <a:r>
              <a:rPr lang="pl-PL" sz="1000" dirty="0" smtClean="0"/>
              <a:t>odrestaurowanej leśniczówce muzeum, planujemy zwiększyć jej dostępność dla społeczeństwa i turystów, umożliwiając wspólną integrację. </a:t>
            </a:r>
            <a:r>
              <a:rPr lang="pl-PL" sz="1000" dirty="0"/>
              <a:t>Leśniczówka zawsze była istotna </a:t>
            </a:r>
            <a:r>
              <a:rPr lang="pl-PL" sz="1000" dirty="0" smtClean="0"/>
              <a:t>w </a:t>
            </a:r>
            <a:r>
              <a:rPr lang="pl-PL" sz="1000" dirty="0"/>
              <a:t>świadomości kulturowej </a:t>
            </a:r>
            <a:r>
              <a:rPr lang="pl-PL" sz="1000" dirty="0" smtClean="0"/>
              <a:t>bielszczan, a jej odtworzenie przyczyni się dodatkowo do promocji </a:t>
            </a:r>
            <a:r>
              <a:rPr lang="pl-PL" sz="1000" dirty="0"/>
              <a:t>dziedzictwa </a:t>
            </a:r>
            <a:r>
              <a:rPr lang="pl-PL" sz="1000" dirty="0" smtClean="0"/>
              <a:t>kulturowego obszaru </a:t>
            </a:r>
            <a:r>
              <a:rPr lang="pl-PL" sz="1000" dirty="0"/>
              <a:t>polsko-słowackiego Pogranicza</a:t>
            </a:r>
            <a:r>
              <a:rPr lang="pl-PL" sz="1000" dirty="0" smtClean="0"/>
              <a:t>.</a:t>
            </a:r>
          </a:p>
          <a:p>
            <a:endParaRPr lang="pl-PL" b="1" dirty="0" smtClean="0">
              <a:solidFill>
                <a:srgbClr val="006050"/>
              </a:solidFill>
            </a:endParaRPr>
          </a:p>
          <a:p>
            <a:r>
              <a:rPr lang="pl-PL" sz="1000" b="1" dirty="0" smtClean="0"/>
              <a:t>5. Stara </a:t>
            </a:r>
            <a:r>
              <a:rPr lang="pl-PL" sz="1000" b="1" dirty="0"/>
              <a:t>leśniczówka a jej otoczenie - widok na panoramę Bielska i zbiorniki małej retencji górskiej</a:t>
            </a:r>
            <a:endParaRPr lang="pl-PL" sz="1000" dirty="0"/>
          </a:p>
          <a:p>
            <a:pPr algn="just"/>
            <a:r>
              <a:rPr lang="pl-PL" sz="1000" dirty="0"/>
              <a:t>Leśniczówka </a:t>
            </a:r>
            <a:r>
              <a:rPr lang="pl-PL" sz="1000" dirty="0" smtClean="0"/>
              <a:t>położona </a:t>
            </a:r>
            <a:r>
              <a:rPr lang="pl-PL" sz="1000" dirty="0"/>
              <a:t>jest w niezwykle malowniczym zakątku Bielska-Białej, wcześniej z terenu przyległego do budynku ogrodu roztaczała się malownicza panorama </a:t>
            </a:r>
            <a:r>
              <a:rPr lang="pl-PL" sz="1000" dirty="0" smtClean="0"/>
              <a:t>na </a:t>
            </a:r>
            <a:r>
              <a:rPr lang="pl-PL" sz="1000" dirty="0"/>
              <a:t>miasto. W chwili obecnej łąki otaczające ogród poddały się naturalnej sukcesji roślinnej </a:t>
            </a:r>
            <a:r>
              <a:rPr lang="pl-PL" sz="1000" dirty="0" smtClean="0"/>
              <a:t>co </a:t>
            </a:r>
            <a:r>
              <a:rPr lang="pl-PL" sz="1000" dirty="0"/>
              <a:t>znacznie ograniczyło możliwość podziwiania tych widoków.</a:t>
            </a:r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  <a:p>
            <a:r>
              <a:rPr lang="pl-PL" dirty="0"/>
              <a:t/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4" name="AutoShape 4" descr="Rusza nabór wniosków w ramach programu priorytetowego &quot;Moja Woda&quot; - Urząd  Gminy w Walcach"/>
          <p:cNvSpPr>
            <a:spLocks noChangeAspect="1" noChangeArrowheads="1"/>
          </p:cNvSpPr>
          <p:nvPr/>
        </p:nvSpPr>
        <p:spPr bwMode="auto">
          <a:xfrm>
            <a:off x="378953" y="-612204"/>
            <a:ext cx="1613176" cy="16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6" name="AutoShape 2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5" y="-142894"/>
            <a:ext cx="304529" cy="30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0" name="AutoShape 4" descr="Regionalna Dyrekcja Lasów Państwowych w Katowicach - ‼️‼️UWAGA - Żubry na  wolności‼️‼️ ‼️‼️ Zwracamy się z prośbą do mieszkańców Tychów i okolic by w  przypadku napotkania zwierząt, pod żadnym pozorem ⛔️NIE ZBLIŻAĆ"/>
          <p:cNvSpPr>
            <a:spLocks noChangeAspect="1" noChangeArrowheads="1"/>
          </p:cNvSpPr>
          <p:nvPr/>
        </p:nvSpPr>
        <p:spPr bwMode="auto">
          <a:xfrm>
            <a:off x="157996" y="-820155"/>
            <a:ext cx="2578983" cy="17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59" tIns="45679" rIns="91359" bIns="45679" numCol="1" anchor="t" anchorCtr="0" compatLnSpc="1">
            <a:prstTxWarp prst="textNoShape">
              <a:avLst/>
            </a:prstTxWarp>
          </a:bodyPr>
          <a:lstStyle/>
          <a:p>
            <a:endParaRPr lang="pl-PL" sz="1099"/>
          </a:p>
        </p:txBody>
      </p:sp>
      <p:sp>
        <p:nvSpPr>
          <p:cNvPr id="14" name="Symbol zastępczy numeru slajdu 2"/>
          <p:cNvSpPr>
            <a:spLocks noGrp="1"/>
          </p:cNvSpPr>
          <p:nvPr>
            <p:ph type="sldNum" sz="quarter" idx="4294967295"/>
          </p:nvPr>
        </p:nvSpPr>
        <p:spPr>
          <a:xfrm>
            <a:off x="-11812" y="2999197"/>
            <a:ext cx="249547" cy="261738"/>
          </a:xfrm>
        </p:spPr>
        <p:txBody>
          <a:bodyPr/>
          <a:lstStyle/>
          <a:p>
            <a:fld id="{2136BB9F-F41C-4172-B28A-19863538028F}" type="slidenum">
              <a:rPr lang="pl-PL" smtClean="0">
                <a:solidFill>
                  <a:schemeClr val="bg1"/>
                </a:solidFill>
              </a:rPr>
              <a:pPr/>
              <a:t>9</a:t>
            </a:fld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624" y="0"/>
            <a:ext cx="1731414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9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4072</TotalTime>
  <Words>3429</Words>
  <Application>Microsoft Office PowerPoint</Application>
  <PresentationFormat>Niestandardowy</PresentationFormat>
  <Paragraphs>461</Paragraphs>
  <Slides>32</Slides>
  <Notes>32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32</vt:i4>
      </vt:variant>
    </vt:vector>
  </HeadingPairs>
  <TitlesOfParts>
    <vt:vector size="37" baseType="lpstr">
      <vt:lpstr>Arial</vt:lpstr>
      <vt:lpstr>Calibri</vt:lpstr>
      <vt:lpstr>Comfortaa</vt:lpstr>
      <vt:lpstr>Wingdings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M_USER</dc:creator>
  <cp:lastModifiedBy>Anna Szady</cp:lastModifiedBy>
  <cp:revision>283</cp:revision>
  <cp:lastPrinted>2022-10-21T11:22:00Z</cp:lastPrinted>
  <dcterms:created xsi:type="dcterms:W3CDTF">2016-09-09T09:29:50Z</dcterms:created>
  <dcterms:modified xsi:type="dcterms:W3CDTF">2023-03-09T09:21:21Z</dcterms:modified>
</cp:coreProperties>
</file>